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256" r:id="rId2"/>
    <p:sldId id="257" r:id="rId3"/>
    <p:sldId id="258" r:id="rId4"/>
    <p:sldId id="278" r:id="rId5"/>
    <p:sldId id="279" r:id="rId6"/>
    <p:sldId id="281" r:id="rId7"/>
    <p:sldId id="267" r:id="rId8"/>
    <p:sldId id="270" r:id="rId9"/>
    <p:sldId id="259" r:id="rId10"/>
    <p:sldId id="291" r:id="rId11"/>
    <p:sldId id="292" r:id="rId12"/>
    <p:sldId id="293" r:id="rId13"/>
    <p:sldId id="285" r:id="rId14"/>
    <p:sldId id="286" r:id="rId15"/>
    <p:sldId id="287" r:id="rId16"/>
    <p:sldId id="288" r:id="rId17"/>
    <p:sldId id="289" r:id="rId18"/>
    <p:sldId id="290" r:id="rId19"/>
    <p:sldId id="260" r:id="rId20"/>
    <p:sldId id="261" r:id="rId21"/>
    <p:sldId id="272" r:id="rId22"/>
    <p:sldId id="273" r:id="rId23"/>
    <p:sldId id="294" r:id="rId24"/>
    <p:sldId id="295" r:id="rId25"/>
    <p:sldId id="296" r:id="rId26"/>
    <p:sldId id="297" r:id="rId27"/>
    <p:sldId id="298" r:id="rId28"/>
    <p:sldId id="263" r:id="rId29"/>
    <p:sldId id="275" r:id="rId30"/>
    <p:sldId id="276" r:id="rId31"/>
    <p:sldId id="264" r:id="rId32"/>
    <p:sldId id="265" r:id="rId33"/>
    <p:sldId id="277" r:id="rId34"/>
    <p:sldId id="268" r:id="rId35"/>
    <p:sldId id="2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7" autoAdjust="0"/>
    <p:restoredTop sz="94660"/>
  </p:normalViewPr>
  <p:slideViewPr>
    <p:cSldViewPr snapToGrid="0">
      <p:cViewPr>
        <p:scale>
          <a:sx n="75" d="100"/>
          <a:sy n="75" d="100"/>
        </p:scale>
        <p:origin x="936" y="8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notesMaster" Target="notesMasters/notesMaster1.xml" /><Relationship Id="rId40"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61F64-8933-45E8-9BB4-5B48BB4F8619}" type="datetimeFigureOut">
              <a:rPr lang="en-IN" smtClean="0"/>
              <a:t>17-01-2024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BAB0B-8A4D-4AC5-B6B4-CAAD561025C7}" type="slidenum">
              <a:rPr lang="en-IN" smtClean="0"/>
              <a:t>‹#›</a:t>
            </a:fld>
            <a:endParaRPr lang="en-IN"/>
          </a:p>
        </p:txBody>
      </p:sp>
    </p:spTree>
    <p:extLst>
      <p:ext uri="{BB962C8B-B14F-4D97-AF65-F5344CB8AC3E}">
        <p14:creationId xmlns:p14="http://schemas.microsoft.com/office/powerpoint/2010/main" val="2717486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E0BAB0B-8A4D-4AC5-B6B4-CAAD561025C7}" type="slidenum">
              <a:rPr lang="en-IN" smtClean="0"/>
              <a:t>9</a:t>
            </a:fld>
            <a:endParaRPr lang="en-IN"/>
          </a:p>
        </p:txBody>
      </p:sp>
    </p:spTree>
    <p:extLst>
      <p:ext uri="{BB962C8B-B14F-4D97-AF65-F5344CB8AC3E}">
        <p14:creationId xmlns:p14="http://schemas.microsoft.com/office/powerpoint/2010/main" val="393615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E0BAB0B-8A4D-4AC5-B6B4-CAAD561025C7}" type="slidenum">
              <a:rPr lang="en-IN" smtClean="0"/>
              <a:t>32</a:t>
            </a:fld>
            <a:endParaRPr lang="en-IN"/>
          </a:p>
        </p:txBody>
      </p:sp>
    </p:spTree>
    <p:extLst>
      <p:ext uri="{BB962C8B-B14F-4D97-AF65-F5344CB8AC3E}">
        <p14:creationId xmlns:p14="http://schemas.microsoft.com/office/powerpoint/2010/main" val="3467430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EB448-544F-1163-CF6D-D801EF6DAB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240B45-37FF-28D2-69C1-D8842A0F2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61B0F3-96B9-62B2-E1C5-4D3D4823B899}"/>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5" name="Footer Placeholder 4">
            <a:extLst>
              <a:ext uri="{FF2B5EF4-FFF2-40B4-BE49-F238E27FC236}">
                <a16:creationId xmlns:a16="http://schemas.microsoft.com/office/drawing/2014/main" id="{15DB3F67-E836-5AA2-B32D-A0C3A93330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1EEA5E-DC19-ABCD-6267-C545BA777197}"/>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15107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11F1-D172-AE20-8D21-0A938E210E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8E52B7-EB5E-AF2A-3525-5B4BBFD15A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6D7DCF-1783-47F8-CDB8-8B7167ECD0D8}"/>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5" name="Footer Placeholder 4">
            <a:extLst>
              <a:ext uri="{FF2B5EF4-FFF2-40B4-BE49-F238E27FC236}">
                <a16:creationId xmlns:a16="http://schemas.microsoft.com/office/drawing/2014/main" id="{F46968A7-C083-F20B-0369-2067E75DE5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55429C-96E8-1064-0F87-6D95D15F9384}"/>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3712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A47F57-697A-B97E-DD3A-2910D126C5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3F252A-D3F9-0BB4-D962-668169761B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B93D65-8824-8EBE-4CB8-E4D7750FE881}"/>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5" name="Footer Placeholder 4">
            <a:extLst>
              <a:ext uri="{FF2B5EF4-FFF2-40B4-BE49-F238E27FC236}">
                <a16:creationId xmlns:a16="http://schemas.microsoft.com/office/drawing/2014/main" id="{2A1EA1BA-06A5-9F5B-136C-80EDFD72EB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3C8CA-61F8-0704-0F6E-DDDD2B9987DD}"/>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15927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0CDE-F21A-AC1C-7DD9-906370B0FA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139EE0-A89B-B238-94A4-DB32BBD14E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BAB674-71DE-8BA7-9D0E-C99F6B3C0FBD}"/>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5" name="Footer Placeholder 4">
            <a:extLst>
              <a:ext uri="{FF2B5EF4-FFF2-40B4-BE49-F238E27FC236}">
                <a16:creationId xmlns:a16="http://schemas.microsoft.com/office/drawing/2014/main" id="{8B72554B-0ACB-E334-5BBE-7A83BFE374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F062A5-E36B-5C05-6C36-F8372F2C1694}"/>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590268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CC90-B089-5E25-D480-B40D5123BF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671185-327E-E435-EB8B-F143CAF78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ADDF86-F686-ACE8-6852-5CEADD9A2870}"/>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5" name="Footer Placeholder 4">
            <a:extLst>
              <a:ext uri="{FF2B5EF4-FFF2-40B4-BE49-F238E27FC236}">
                <a16:creationId xmlns:a16="http://schemas.microsoft.com/office/drawing/2014/main" id="{8558F106-1FED-5AA1-CFDF-7FE210507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45F0D7-F550-D351-1F6B-36B665CA0CDC}"/>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554072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8191-3055-3CE7-ABAB-BF52255689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07F01E-C1BB-CFE3-1062-5A8CAD20F5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0F16ED-635D-3C12-AE3C-37A43EAF14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80B84D-A3CA-9B7E-B7BB-4C18C18121B2}"/>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6" name="Footer Placeholder 5">
            <a:extLst>
              <a:ext uri="{FF2B5EF4-FFF2-40B4-BE49-F238E27FC236}">
                <a16:creationId xmlns:a16="http://schemas.microsoft.com/office/drawing/2014/main" id="{05881B66-06CA-0AE9-B95B-21A45DC5B3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B7665D-74F3-FC85-8C37-77F440223274}"/>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23167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1306E-11E1-8AB1-AF32-6F074D3C85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8E7AAE-4628-F916-89C8-10A970EC98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D7C0B7-4F02-5995-1FB1-8FB2DD1259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504026-A61A-C06F-3EA6-94F595A473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FF7FD0-380B-75A4-D9B0-F7EBC341DD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0AA233-A9EB-E98D-4DDF-BC4B72808326}"/>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8" name="Footer Placeholder 7">
            <a:extLst>
              <a:ext uri="{FF2B5EF4-FFF2-40B4-BE49-F238E27FC236}">
                <a16:creationId xmlns:a16="http://schemas.microsoft.com/office/drawing/2014/main" id="{755E8074-1361-E322-F42C-F5D7140991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B9FECA-EE46-D87A-F259-E8022C3628B1}"/>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89186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92FB-DA41-9013-AE3A-5882CEEE8B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A2620A1-C0CA-1D0E-E85E-5C1326F8CB80}"/>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4" name="Footer Placeholder 3">
            <a:extLst>
              <a:ext uri="{FF2B5EF4-FFF2-40B4-BE49-F238E27FC236}">
                <a16:creationId xmlns:a16="http://schemas.microsoft.com/office/drawing/2014/main" id="{763BD8B1-5363-075D-CDCC-8CAC0A6A78E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6E4555F-1DC7-94CF-74D7-21521EE9398A}"/>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42431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97F04-5F5B-E4F7-0A48-A1FBAC01C3C4}"/>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3" name="Footer Placeholder 2">
            <a:extLst>
              <a:ext uri="{FF2B5EF4-FFF2-40B4-BE49-F238E27FC236}">
                <a16:creationId xmlns:a16="http://schemas.microsoft.com/office/drawing/2014/main" id="{3EDCC3BA-DF88-8CE4-AB31-983A3C796AD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17982A-25A2-0FA2-0BC4-48C8775F8459}"/>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181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7936-1384-3D53-34C7-E638688EF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108029-8ADE-BDA5-4C8D-31C3615564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6CB47A-C96A-8918-E1EB-9A8DBEC72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65CB0D-C5CF-96B6-5923-222D7E403E92}"/>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6" name="Footer Placeholder 5">
            <a:extLst>
              <a:ext uri="{FF2B5EF4-FFF2-40B4-BE49-F238E27FC236}">
                <a16:creationId xmlns:a16="http://schemas.microsoft.com/office/drawing/2014/main" id="{C9A0E17E-D21B-9F95-DB42-019C9AB18C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31A4E0-3F3F-3857-C2B7-EEDD3DF99CB1}"/>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79869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DF05-F2AE-B072-8E2E-CB4CF5B08F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0EF8F1-DFA6-282F-E8CD-83826A12E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dirty="0"/>
          </a:p>
        </p:txBody>
      </p:sp>
      <p:sp>
        <p:nvSpPr>
          <p:cNvPr id="4" name="Text Placeholder 3">
            <a:extLst>
              <a:ext uri="{FF2B5EF4-FFF2-40B4-BE49-F238E27FC236}">
                <a16:creationId xmlns:a16="http://schemas.microsoft.com/office/drawing/2014/main" id="{85808D68-B430-9A5B-4A9B-8549EA20A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002EBD-67C3-A4B8-A83C-896997C53EB8}"/>
              </a:ext>
            </a:extLst>
          </p:cNvPr>
          <p:cNvSpPr>
            <a:spLocks noGrp="1"/>
          </p:cNvSpPr>
          <p:nvPr>
            <p:ph type="dt" sz="half" idx="10"/>
          </p:nvPr>
        </p:nvSpPr>
        <p:spPr/>
        <p:txBody>
          <a:bodyPr/>
          <a:lstStyle/>
          <a:p>
            <a:fld id="{4994CE30-7D40-4BC0-BA0D-56C992D5B4BD}" type="datetimeFigureOut">
              <a:rPr lang="en-GB" smtClean="0"/>
              <a:t>17/01/2024</a:t>
            </a:fld>
            <a:endParaRPr lang="en-GB"/>
          </a:p>
        </p:txBody>
      </p:sp>
      <p:sp>
        <p:nvSpPr>
          <p:cNvPr id="6" name="Footer Placeholder 5">
            <a:extLst>
              <a:ext uri="{FF2B5EF4-FFF2-40B4-BE49-F238E27FC236}">
                <a16:creationId xmlns:a16="http://schemas.microsoft.com/office/drawing/2014/main" id="{92B00B68-5333-C602-6799-3D1B2E434B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4925F4-1AF9-E8B5-0534-4714B5FAF5DD}"/>
              </a:ext>
            </a:extLst>
          </p:cNvPr>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58284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09843D-C7AC-7DCA-D2A1-30C29BBAB6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2A0867-11DA-F019-8907-1B3D8BD7C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0DD53F-CA45-CCAE-9ADB-5B0F61393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4CE30-7D40-4BC0-BA0D-56C992D5B4BD}" type="datetimeFigureOut">
              <a:rPr lang="en-GB" smtClean="0"/>
              <a:t>17/01/2024</a:t>
            </a:fld>
            <a:endParaRPr lang="en-GB"/>
          </a:p>
        </p:txBody>
      </p:sp>
      <p:sp>
        <p:nvSpPr>
          <p:cNvPr id="5" name="Footer Placeholder 4">
            <a:extLst>
              <a:ext uri="{FF2B5EF4-FFF2-40B4-BE49-F238E27FC236}">
                <a16:creationId xmlns:a16="http://schemas.microsoft.com/office/drawing/2014/main" id="{1C91FF70-F320-3E09-D811-B610D38CE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99947EA-7073-9466-0549-46E86F1C8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CD3F7E-62B3-4FB9-95CE-D1B0CC271B85}" type="slidenum">
              <a:rPr lang="en-GB" smtClean="0"/>
              <a:t>‹#›</a:t>
            </a:fld>
            <a:endParaRPr lang="en-GB"/>
          </a:p>
        </p:txBody>
      </p:sp>
    </p:spTree>
    <p:extLst>
      <p:ext uri="{BB962C8B-B14F-4D97-AF65-F5344CB8AC3E}">
        <p14:creationId xmlns:p14="http://schemas.microsoft.com/office/powerpoint/2010/main" val="6885028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hyperlink" Target="http://dx.doi.org/10.2495/EEIA060091" TargetMode="External" /><Relationship Id="rId7" Type="http://schemas.openxmlformats.org/officeDocument/2006/relationships/hyperlink" Target="https://www.researchgate.net/journal/Space-and-Culture-India-2052-8396?_tp=eyJjb250ZXh0Ijp7ImZpcnN0UGFnZSI6InB1YmxpY2F0aW9uIiwicGFnZSI6InB1YmxpY2F0aW9uIn19" TargetMode="External" /><Relationship Id="rId2" Type="http://schemas.openxmlformats.org/officeDocument/2006/relationships/notesSlide" Target="../notesSlides/notesSlide2.xml" /><Relationship Id="rId1" Type="http://schemas.openxmlformats.org/officeDocument/2006/relationships/slideLayout" Target="../slideLayouts/slideLayout2.xml" /><Relationship Id="rId6" Type="http://schemas.openxmlformats.org/officeDocument/2006/relationships/hyperlink" Target="https://www.researchgate.net/deref/https:/creativecommons.org/licenses/by/4.0/?_tp=eyJjb250ZXh0Ijp7ImZpcnN0UGFnZSI6InB1YmxpY2F0aW9uIiwicGFnZSI6InB1YmxpY2F0aW9uIn19" TargetMode="External" /><Relationship Id="rId5" Type="http://schemas.openxmlformats.org/officeDocument/2006/relationships/hyperlink" Target="http://dx.doi.org/10.20896/saci.v3i2.146" TargetMode="External" /><Relationship Id="rId4" Type="http://schemas.openxmlformats.org/officeDocument/2006/relationships/hyperlink" Target="http://dx.doi.org/10.15373/2249555X/NOV2012/14" TargetMode="External" /></Relationships>
</file>

<file path=ppt/slides/_rels/slide33.xml.rels><?xml version="1.0" encoding="UTF-8" standalone="yes"?>
<Relationships xmlns="http://schemas.openxmlformats.org/package/2006/relationships"><Relationship Id="rId3" Type="http://schemas.openxmlformats.org/officeDocument/2006/relationships/hyperlink" Target="http://dx.doi.org/10.13140/RG.2.2.28202.47047" TargetMode="External" /><Relationship Id="rId2" Type="http://schemas.openxmlformats.org/officeDocument/2006/relationships/hyperlink" Target="http://dx.doi.org/10.2495/EEIA060091" TargetMode="External" /><Relationship Id="rId1" Type="http://schemas.openxmlformats.org/officeDocument/2006/relationships/slideLayout" Target="../slideLayouts/slideLayout2.xml" /><Relationship Id="rId5" Type="http://schemas.openxmlformats.org/officeDocument/2006/relationships/hyperlink" Target="https://www.researchgate.net/journal/The-Empirical-Economics-Letters-1681-8997?_tp=eyJjb250ZXh0Ijp7ImZpcnN0UGFnZSI6InB1YmxpY2F0aW9uIiwicGFnZSI6InB1YmxpY2F0aW9uIn19" TargetMode="External" /><Relationship Id="rId4" Type="http://schemas.openxmlformats.org/officeDocument/2006/relationships/hyperlink" Target="https://www.researchgate.net/journal/Aegaeum-0776-3808?_tp=eyJjb250ZXh0Ijp7ImZpcnN0UGFnZSI6InB1YmxpY2F0aW9uIiwicGFnZSI6InB1YmxpY2F0aW9uIn19" TargetMode="External" /></Relationships>
</file>

<file path=ppt/slides/_rels/slide34.xml.rels><?xml version="1.0" encoding="UTF-8" standalone="yes"?>
<Relationships xmlns="http://schemas.openxmlformats.org/package/2006/relationships"><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464" y="1596789"/>
            <a:ext cx="10363200" cy="573849"/>
          </a:xfrm>
        </p:spPr>
        <p:txBody>
          <a:bodyPr>
            <a:normAutofit/>
          </a:bodyPr>
          <a:lstStyle/>
          <a:p>
            <a:r>
              <a:rPr lang="en-GB" sz="3200" b="1" u="sng" dirty="0"/>
              <a:t>CSR Connect: A Hub for Corporate Social Responsibility</a:t>
            </a:r>
            <a:endParaRPr lang="en-GB" sz="3200" b="1" u="sng" dirty="0">
              <a:latin typeface="Verdana" panose="020B0604030504040204" pitchFamily="34" charset="0"/>
              <a:ea typeface="Verdana" panose="020B0604030504040204" pitchFamily="34" charset="0"/>
            </a:endParaRPr>
          </a:p>
        </p:txBody>
      </p:sp>
      <p:sp>
        <p:nvSpPr>
          <p:cNvPr id="3" name="Subtitle 2"/>
          <p:cNvSpPr>
            <a:spLocks noGrp="1"/>
          </p:cNvSpPr>
          <p:nvPr>
            <p:ph type="subTitle" idx="1"/>
          </p:nvPr>
        </p:nvSpPr>
        <p:spPr>
          <a:xfrm>
            <a:off x="790469" y="2721956"/>
            <a:ext cx="3970594" cy="552184"/>
          </a:xfrm>
        </p:spPr>
        <p:txBody>
          <a:bodyPr/>
          <a:lstStyle/>
          <a:p>
            <a:pPr algn="l"/>
            <a:r>
              <a:rPr lang="en-GB" b="1" dirty="0"/>
              <a:t>Batch Number:</a:t>
            </a:r>
          </a:p>
          <a:p>
            <a:pPr algn="l"/>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4097402644"/>
              </p:ext>
            </p:extLst>
          </p:nvPr>
        </p:nvGraphicFramePr>
        <p:xfrm>
          <a:off x="630904" y="3274141"/>
          <a:ext cx="5418666" cy="238252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b="1" dirty="0">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b="1" dirty="0">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r>
                        <a:rPr lang="en-GB" dirty="0"/>
                        <a:t>20201CSE0571</a:t>
                      </a:r>
                    </a:p>
                    <a:p>
                      <a:pPr algn="ctr"/>
                      <a:endParaRPr lang="en-GB" dirty="0"/>
                    </a:p>
                    <a:p>
                      <a:pPr algn="ctr"/>
                      <a:endParaRPr lang="en-GB" dirty="0"/>
                    </a:p>
                    <a:p>
                      <a:pPr algn="ctr"/>
                      <a:r>
                        <a:rPr lang="en-GB" dirty="0"/>
                        <a:t>20201CSE0590</a:t>
                      </a:r>
                    </a:p>
                    <a:p>
                      <a:pPr algn="ctr"/>
                      <a:endParaRPr lang="en-GB" dirty="0"/>
                    </a:p>
                    <a:p>
                      <a:pPr algn="ctr"/>
                      <a:endParaRPr lang="en-GB" dirty="0"/>
                    </a:p>
                    <a:p>
                      <a:pPr algn="ctr"/>
                      <a:r>
                        <a:rPr lang="en-GB" dirty="0"/>
                        <a:t>20201CSE0585</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err="1"/>
                        <a:t>Pavan</a:t>
                      </a:r>
                      <a:r>
                        <a:rPr lang="en-GB" baseline="0" dirty="0"/>
                        <a:t> E R</a:t>
                      </a:r>
                      <a:endParaRPr lang="en-GB" dirty="0"/>
                    </a:p>
                    <a:p>
                      <a:pPr algn="ctr"/>
                      <a:endParaRPr lang="en-GB" dirty="0"/>
                    </a:p>
                    <a:p>
                      <a:pPr algn="ctr"/>
                      <a:endParaRPr lang="en-GB" dirty="0"/>
                    </a:p>
                    <a:p>
                      <a:pPr algn="ctr"/>
                      <a:r>
                        <a:rPr lang="en-GB" dirty="0" err="1"/>
                        <a:t>Sangamesh</a:t>
                      </a:r>
                      <a:endParaRPr lang="en-GB" dirty="0"/>
                    </a:p>
                    <a:p>
                      <a:pPr algn="ctr"/>
                      <a:endParaRPr lang="en-GB" dirty="0"/>
                    </a:p>
                    <a:p>
                      <a:pPr algn="ctr"/>
                      <a:endParaRPr lang="en-GB" dirty="0"/>
                    </a:p>
                    <a:p>
                      <a:pPr algn="ctr"/>
                      <a:r>
                        <a:rPr lang="en-GB" dirty="0" err="1"/>
                        <a:t>Kishor</a:t>
                      </a:r>
                      <a:r>
                        <a:rPr lang="en-GB" baseline="0" dirty="0"/>
                        <a:t> Kumar KR</a:t>
                      </a: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Under the Supervision of</a:t>
            </a:r>
          </a:p>
          <a:p>
            <a:endParaRPr lang="en-GB" sz="1800" dirty="0"/>
          </a:p>
          <a:p>
            <a:pPr algn="l"/>
            <a:r>
              <a:rPr lang="en-GB" dirty="0"/>
              <a:t>             </a:t>
            </a:r>
            <a:r>
              <a:rPr lang="en-GB" dirty="0" err="1"/>
              <a:t>Mr.Jerrin</a:t>
            </a:r>
            <a:r>
              <a:rPr lang="en-GB" dirty="0"/>
              <a:t> Joe Francis</a:t>
            </a:r>
          </a:p>
          <a:p>
            <a:endParaRPr lang="en-GB" sz="1800" dirty="0"/>
          </a:p>
          <a:p>
            <a:r>
              <a:rPr lang="en-GB" dirty="0"/>
              <a:t>  School of Computer Science &amp; Engineering       </a:t>
            </a:r>
          </a:p>
          <a:p>
            <a:r>
              <a:rPr lang="en-GB" dirty="0"/>
              <a:t>  Presidency University</a:t>
            </a:r>
          </a:p>
          <a:p>
            <a:pPr algn="l"/>
            <a:endParaRPr lang="en-GB" dirty="0"/>
          </a:p>
        </p:txBody>
      </p:sp>
      <p:sp>
        <p:nvSpPr>
          <p:cNvPr id="6" name="Subtitle 2"/>
          <p:cNvSpPr txBox="1">
            <a:spLocks/>
          </p:cNvSpPr>
          <p:nvPr/>
        </p:nvSpPr>
        <p:spPr>
          <a:xfrm>
            <a:off x="790469" y="334088"/>
            <a:ext cx="10700946" cy="103068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2800" dirty="0">
                <a:solidFill>
                  <a:schemeClr val="tx1"/>
                </a:solidFill>
              </a:rPr>
              <a:t>PIP104 PROFESSIONAL PRACTICE-II</a:t>
            </a:r>
          </a:p>
          <a:p>
            <a:r>
              <a:rPr lang="en-GB" sz="2800" dirty="0">
                <a:solidFill>
                  <a:schemeClr val="tx1"/>
                </a:solidFill>
              </a:rPr>
              <a:t>VIVA-VOCE</a:t>
            </a:r>
          </a:p>
        </p:txBody>
      </p:sp>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703" y="0"/>
            <a:ext cx="10515600" cy="1325563"/>
          </a:xfrm>
        </p:spPr>
        <p:txBody>
          <a:bodyPr/>
          <a:lstStyle/>
          <a:p>
            <a:r>
              <a:rPr lang="en-IN" dirty="0"/>
              <a:t>CSR Portal </a:t>
            </a:r>
            <a:r>
              <a:rPr lang="en-IN" b="0" dirty="0"/>
              <a:t>(Home page)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883" y="1325563"/>
            <a:ext cx="7429500" cy="4581832"/>
          </a:xfrm>
        </p:spPr>
      </p:pic>
    </p:spTree>
    <p:extLst>
      <p:ext uri="{BB962C8B-B14F-4D97-AF65-F5344CB8AC3E}">
        <p14:creationId xmlns:p14="http://schemas.microsoft.com/office/powerpoint/2010/main" val="209127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0"/>
            <a:ext cx="10515600" cy="1325563"/>
          </a:xfrm>
        </p:spPr>
        <p:txBody>
          <a:bodyPr/>
          <a:lstStyle/>
          <a:p>
            <a:r>
              <a:rPr lang="en-IN" dirty="0"/>
              <a:t>CSR Portal </a:t>
            </a:r>
            <a:r>
              <a:rPr lang="en-IN" b="0" dirty="0"/>
              <a:t>(Service)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2050" y="1325563"/>
            <a:ext cx="7429500" cy="4522839"/>
          </a:xfrm>
        </p:spPr>
      </p:pic>
    </p:spTree>
    <p:extLst>
      <p:ext uri="{BB962C8B-B14F-4D97-AF65-F5344CB8AC3E}">
        <p14:creationId xmlns:p14="http://schemas.microsoft.com/office/powerpoint/2010/main" val="695379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0"/>
            <a:ext cx="10515600" cy="1325563"/>
          </a:xfrm>
        </p:spPr>
        <p:txBody>
          <a:bodyPr/>
          <a:lstStyle/>
          <a:p>
            <a:r>
              <a:rPr lang="en-IN" dirty="0"/>
              <a:t>CSR Portal </a:t>
            </a:r>
            <a:r>
              <a:rPr lang="en-IN" b="0" dirty="0"/>
              <a:t>(About us)</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4063" y="1248696"/>
            <a:ext cx="7429500" cy="4483510"/>
          </a:xfrm>
        </p:spPr>
      </p:pic>
    </p:spTree>
    <p:extLst>
      <p:ext uri="{BB962C8B-B14F-4D97-AF65-F5344CB8AC3E}">
        <p14:creationId xmlns:p14="http://schemas.microsoft.com/office/powerpoint/2010/main" val="4259784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48"/>
            <a:ext cx="10515600" cy="1325563"/>
          </a:xfrm>
        </p:spPr>
        <p:txBody>
          <a:bodyPr/>
          <a:lstStyle/>
          <a:p>
            <a:r>
              <a:rPr lang="en-IN" dirty="0"/>
              <a:t>Modules</a:t>
            </a:r>
          </a:p>
        </p:txBody>
      </p:sp>
      <p:sp>
        <p:nvSpPr>
          <p:cNvPr id="3" name="Content Placeholder 2"/>
          <p:cNvSpPr>
            <a:spLocks noGrp="1"/>
          </p:cNvSpPr>
          <p:nvPr>
            <p:ph idx="1"/>
          </p:nvPr>
        </p:nvSpPr>
        <p:spPr>
          <a:xfrm>
            <a:off x="838200" y="1331211"/>
            <a:ext cx="10515600" cy="4351338"/>
          </a:xfrm>
        </p:spPr>
        <p:txBody>
          <a:bodyPr/>
          <a:lstStyle/>
          <a:p>
            <a:pPr marL="0" indent="0">
              <a:buNone/>
            </a:pPr>
            <a:r>
              <a:rPr lang="en-US" b="1" dirty="0"/>
              <a:t>Module 1: Login Setup </a:t>
            </a:r>
            <a:r>
              <a:rPr lang="en-US" dirty="0"/>
              <a:t>(Admin Login)</a:t>
            </a:r>
          </a:p>
          <a:p>
            <a:pPr marL="0" indent="0">
              <a:buNone/>
            </a:pPr>
            <a:endParaRPr lang="en-US" sz="100" b="1" dirty="0"/>
          </a:p>
          <a:p>
            <a:pPr lvl="1"/>
            <a:r>
              <a:rPr lang="en-GB" sz="1500" dirty="0"/>
              <a:t>This provides a simple function for logging admins in to the system. It takes the admin's username and password as input, validates the input parameters, checks if the admin exists in the database, checks if the password is correct, and returns the admin object if the login is successful, or None otherwise. This function can be used to create a login form for admins on the website or to automate the admin login process.</a:t>
            </a:r>
          </a:p>
          <a:p>
            <a:pPr lvl="1"/>
            <a:endParaRPr lang="en-IN" sz="1500" dirty="0"/>
          </a:p>
        </p:txBody>
      </p:sp>
      <p:pic>
        <p:nvPicPr>
          <p:cNvPr id="4" name="Picture 3"/>
          <p:cNvPicPr>
            <a:picLocks noChangeAspect="1"/>
          </p:cNvPicPr>
          <p:nvPr/>
        </p:nvPicPr>
        <p:blipFill>
          <a:blip r:embed="rId2"/>
          <a:stretch>
            <a:fillRect/>
          </a:stretch>
        </p:blipFill>
        <p:spPr>
          <a:xfrm>
            <a:off x="2125682" y="2814452"/>
            <a:ext cx="6685808" cy="3396343"/>
          </a:xfrm>
          <a:prstGeom prst="rect">
            <a:avLst/>
          </a:prstGeom>
        </p:spPr>
      </p:pic>
    </p:spTree>
    <p:extLst>
      <p:ext uri="{BB962C8B-B14F-4D97-AF65-F5344CB8AC3E}">
        <p14:creationId xmlns:p14="http://schemas.microsoft.com/office/powerpoint/2010/main" val="4290032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Modules</a:t>
            </a:r>
          </a:p>
        </p:txBody>
      </p:sp>
      <p:sp>
        <p:nvSpPr>
          <p:cNvPr id="3" name="Content Placeholder 2"/>
          <p:cNvSpPr>
            <a:spLocks noGrp="1"/>
          </p:cNvSpPr>
          <p:nvPr>
            <p:ph idx="1"/>
          </p:nvPr>
        </p:nvSpPr>
        <p:spPr>
          <a:xfrm>
            <a:off x="838200" y="1235689"/>
            <a:ext cx="10515600" cy="4351338"/>
          </a:xfrm>
        </p:spPr>
        <p:txBody>
          <a:bodyPr/>
          <a:lstStyle/>
          <a:p>
            <a:pPr marL="0" indent="0">
              <a:buNone/>
            </a:pPr>
            <a:r>
              <a:rPr lang="en-US" b="1" dirty="0"/>
              <a:t>Module 2: Login Setup </a:t>
            </a:r>
            <a:r>
              <a:rPr lang="en-US" dirty="0"/>
              <a:t>(NGO Login)</a:t>
            </a:r>
          </a:p>
          <a:p>
            <a:pPr lvl="1"/>
            <a:r>
              <a:rPr lang="en-GB" sz="1500" dirty="0"/>
              <a:t>This provides a simple function for logging staff members in to the system. It takes the staff member's ID and password as input, validates the input parameters, checks if the staff member exists in the database, checks if the password is correct, and returns the staff object if the login is successful, or None otherwise. This function can be used to create a login form for staff members on the website or to automate the staff member login process. </a:t>
            </a:r>
            <a:endParaRPr lang="en-US" dirty="0"/>
          </a:p>
          <a:p>
            <a:endParaRPr lang="en-IN" dirty="0"/>
          </a:p>
        </p:txBody>
      </p:sp>
      <p:pic>
        <p:nvPicPr>
          <p:cNvPr id="4" name="Picture 3"/>
          <p:cNvPicPr>
            <a:picLocks noChangeAspect="1"/>
          </p:cNvPicPr>
          <p:nvPr/>
        </p:nvPicPr>
        <p:blipFill>
          <a:blip r:embed="rId2"/>
          <a:stretch>
            <a:fillRect/>
          </a:stretch>
        </p:blipFill>
        <p:spPr>
          <a:xfrm>
            <a:off x="2135514" y="2653049"/>
            <a:ext cx="6863939" cy="3431970"/>
          </a:xfrm>
          <a:prstGeom prst="rect">
            <a:avLst/>
          </a:prstGeom>
        </p:spPr>
      </p:pic>
    </p:spTree>
    <p:extLst>
      <p:ext uri="{BB962C8B-B14F-4D97-AF65-F5344CB8AC3E}">
        <p14:creationId xmlns:p14="http://schemas.microsoft.com/office/powerpoint/2010/main" val="3389370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0"/>
            <a:ext cx="10515600" cy="1325563"/>
          </a:xfrm>
        </p:spPr>
        <p:txBody>
          <a:bodyPr/>
          <a:lstStyle/>
          <a:p>
            <a:r>
              <a:rPr lang="en-IN" dirty="0"/>
              <a:t>Modules</a:t>
            </a:r>
          </a:p>
        </p:txBody>
      </p:sp>
      <p:sp>
        <p:nvSpPr>
          <p:cNvPr id="3" name="Content Placeholder 2"/>
          <p:cNvSpPr>
            <a:spLocks noGrp="1"/>
          </p:cNvSpPr>
          <p:nvPr>
            <p:ph idx="1"/>
          </p:nvPr>
        </p:nvSpPr>
        <p:spPr>
          <a:xfrm>
            <a:off x="812800" y="1033153"/>
            <a:ext cx="10668000" cy="5062845"/>
          </a:xfrm>
        </p:spPr>
        <p:txBody>
          <a:bodyPr/>
          <a:lstStyle/>
          <a:p>
            <a:pPr marL="0" indent="0">
              <a:buNone/>
            </a:pPr>
            <a:r>
              <a:rPr lang="en-US" b="1" dirty="0"/>
              <a:t>Module 3: Login Setup </a:t>
            </a:r>
            <a:r>
              <a:rPr lang="en-US" dirty="0"/>
              <a:t>(</a:t>
            </a:r>
            <a:r>
              <a:rPr lang="en-GB" dirty="0"/>
              <a:t>Corporates</a:t>
            </a:r>
            <a:r>
              <a:rPr lang="en-US" dirty="0"/>
              <a:t> Login)</a:t>
            </a:r>
            <a:r>
              <a:rPr lang="en-US" b="1" dirty="0"/>
              <a:t> </a:t>
            </a:r>
            <a:endParaRPr lang="en-US" sz="100" b="1" dirty="0"/>
          </a:p>
          <a:p>
            <a:pPr lvl="1"/>
            <a:r>
              <a:rPr lang="en-GB" sz="1500" dirty="0"/>
              <a:t>This provides a simple function for logging users in to the system. It takes the user's email address and password as input, validates the input parameters, checks if the user exists in the database, checks if the password is correct, and returns the user object if the login is successful, or None otherwise. This function can be used to create a login form on the website or to automate the user login process.</a:t>
            </a:r>
            <a:endParaRPr lang="en-US" sz="1500" dirty="0"/>
          </a:p>
          <a:p>
            <a:pPr marL="0" indent="0">
              <a:buNone/>
            </a:pPr>
            <a:endParaRPr lang="en-IN" dirty="0"/>
          </a:p>
          <a:p>
            <a:endParaRPr lang="en-IN" dirty="0"/>
          </a:p>
        </p:txBody>
      </p:sp>
      <p:pic>
        <p:nvPicPr>
          <p:cNvPr id="4" name="Picture 3"/>
          <p:cNvPicPr>
            <a:picLocks noChangeAspect="1"/>
          </p:cNvPicPr>
          <p:nvPr/>
        </p:nvPicPr>
        <p:blipFill>
          <a:blip r:embed="rId2"/>
          <a:stretch>
            <a:fillRect/>
          </a:stretch>
        </p:blipFill>
        <p:spPr>
          <a:xfrm>
            <a:off x="2256311" y="2600055"/>
            <a:ext cx="6638307" cy="3289465"/>
          </a:xfrm>
          <a:prstGeom prst="rect">
            <a:avLst/>
          </a:prstGeom>
        </p:spPr>
      </p:pic>
    </p:spTree>
    <p:extLst>
      <p:ext uri="{BB962C8B-B14F-4D97-AF65-F5344CB8AC3E}">
        <p14:creationId xmlns:p14="http://schemas.microsoft.com/office/powerpoint/2010/main" val="292555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0"/>
            <a:ext cx="10515600" cy="1325563"/>
          </a:xfrm>
        </p:spPr>
        <p:txBody>
          <a:bodyPr/>
          <a:lstStyle/>
          <a:p>
            <a:r>
              <a:rPr lang="en-IN" dirty="0"/>
              <a:t>Modules</a:t>
            </a:r>
          </a:p>
        </p:txBody>
      </p:sp>
      <p:sp>
        <p:nvSpPr>
          <p:cNvPr id="3" name="Content Placeholder 2"/>
          <p:cNvSpPr>
            <a:spLocks noGrp="1"/>
          </p:cNvSpPr>
          <p:nvPr>
            <p:ph idx="1"/>
          </p:nvPr>
        </p:nvSpPr>
        <p:spPr>
          <a:xfrm>
            <a:off x="812800" y="990601"/>
            <a:ext cx="10668000" cy="5105398"/>
          </a:xfrm>
        </p:spPr>
        <p:txBody>
          <a:bodyPr/>
          <a:lstStyle/>
          <a:p>
            <a:r>
              <a:rPr lang="en-US" b="1" dirty="0"/>
              <a:t>Module 4: Organization Management</a:t>
            </a:r>
          </a:p>
          <a:p>
            <a:pPr lvl="1"/>
            <a:r>
              <a:rPr lang="en-GB" sz="1500" dirty="0"/>
              <a:t>This will render the </a:t>
            </a:r>
            <a:r>
              <a:rPr lang="en-GB" sz="1500" b="1" dirty="0"/>
              <a:t>“admin_view_users.html</a:t>
            </a:r>
            <a:r>
              <a:rPr lang="en-GB" sz="1500" dirty="0"/>
              <a:t>” template with the list of all users. We can also use the “</a:t>
            </a:r>
            <a:r>
              <a:rPr lang="en-GB" sz="1500" b="1" dirty="0" err="1"/>
              <a:t>get_user_by_id</a:t>
            </a:r>
            <a:r>
              <a:rPr lang="en-GB" sz="1500" b="1" dirty="0"/>
              <a:t>()</a:t>
            </a:r>
            <a:r>
              <a:rPr lang="en-GB" sz="1500" dirty="0"/>
              <a:t>”</a:t>
            </a:r>
            <a:r>
              <a:rPr lang="en-GB" sz="1500" b="1" dirty="0"/>
              <a:t> </a:t>
            </a:r>
            <a:r>
              <a:rPr lang="en-GB" sz="1500" dirty="0"/>
              <a:t>method to get a specific user by their ID. For example:</a:t>
            </a:r>
          </a:p>
          <a:p>
            <a:pPr lvl="2"/>
            <a:r>
              <a:rPr lang="en-GB" sz="1500" b="1" dirty="0"/>
              <a:t>user = </a:t>
            </a:r>
            <a:r>
              <a:rPr lang="en-GB" sz="1500" b="1" dirty="0" err="1"/>
              <a:t>AdminViewUsersModule.get_user_by_id</a:t>
            </a:r>
            <a:r>
              <a:rPr lang="en-GB" sz="1500" b="1" dirty="0"/>
              <a:t>(12345)</a:t>
            </a:r>
          </a:p>
          <a:p>
            <a:pPr lvl="1"/>
            <a:r>
              <a:rPr lang="en-GB" sz="1500" dirty="0"/>
              <a:t>This will return the user object with the ID 12345. We can then use the user object to get information about the user, such as their name, email address, and phone number.</a:t>
            </a:r>
          </a:p>
          <a:p>
            <a:pPr lvl="1"/>
            <a:endParaRPr lang="en-IN" sz="1500" dirty="0"/>
          </a:p>
        </p:txBody>
      </p:sp>
      <p:pic>
        <p:nvPicPr>
          <p:cNvPr id="6" name="Picture 5"/>
          <p:cNvPicPr>
            <a:picLocks noChangeAspect="1"/>
          </p:cNvPicPr>
          <p:nvPr/>
        </p:nvPicPr>
        <p:blipFill>
          <a:blip r:embed="rId2"/>
          <a:stretch>
            <a:fillRect/>
          </a:stretch>
        </p:blipFill>
        <p:spPr>
          <a:xfrm>
            <a:off x="2476500" y="2743199"/>
            <a:ext cx="6527800" cy="3352800"/>
          </a:xfrm>
          <a:prstGeom prst="rect">
            <a:avLst/>
          </a:prstGeom>
        </p:spPr>
      </p:pic>
    </p:spTree>
    <p:extLst>
      <p:ext uri="{BB962C8B-B14F-4D97-AF65-F5344CB8AC3E}">
        <p14:creationId xmlns:p14="http://schemas.microsoft.com/office/powerpoint/2010/main" val="3799639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0"/>
            <a:ext cx="10515600" cy="1325563"/>
          </a:xfrm>
        </p:spPr>
        <p:txBody>
          <a:bodyPr/>
          <a:lstStyle/>
          <a:p>
            <a:r>
              <a:rPr lang="en-IN" dirty="0"/>
              <a:t>Modules</a:t>
            </a:r>
          </a:p>
        </p:txBody>
      </p:sp>
      <p:sp>
        <p:nvSpPr>
          <p:cNvPr id="3" name="Content Placeholder 2"/>
          <p:cNvSpPr>
            <a:spLocks noGrp="1"/>
          </p:cNvSpPr>
          <p:nvPr>
            <p:ph idx="1"/>
          </p:nvPr>
        </p:nvSpPr>
        <p:spPr>
          <a:xfrm>
            <a:off x="812800" y="1041401"/>
            <a:ext cx="10668000" cy="5054598"/>
          </a:xfrm>
        </p:spPr>
        <p:txBody>
          <a:bodyPr/>
          <a:lstStyle/>
          <a:p>
            <a:r>
              <a:rPr lang="en-US" b="1" dirty="0"/>
              <a:t>Module 4: Organization Management</a:t>
            </a:r>
          </a:p>
          <a:p>
            <a:pPr lvl="1"/>
            <a:r>
              <a:rPr lang="en-GB" sz="1500" dirty="0"/>
              <a:t>This will render the “</a:t>
            </a:r>
            <a:r>
              <a:rPr lang="en-GB" sz="1500" b="1" dirty="0"/>
              <a:t>admin_view_staff.html</a:t>
            </a:r>
            <a:r>
              <a:rPr lang="en-GB" sz="1500" dirty="0"/>
              <a:t>” template with the list of all staff members. We can also use the “</a:t>
            </a:r>
            <a:r>
              <a:rPr lang="en-GB" sz="1500" b="1" dirty="0" err="1"/>
              <a:t>get_staff_by_id</a:t>
            </a:r>
            <a:r>
              <a:rPr lang="en-GB" sz="1500" b="1" dirty="0"/>
              <a:t>()</a:t>
            </a:r>
            <a:r>
              <a:rPr lang="en-GB" sz="1500" dirty="0"/>
              <a:t>”</a:t>
            </a:r>
            <a:r>
              <a:rPr lang="en-GB" sz="1500" b="1" dirty="0"/>
              <a:t> </a:t>
            </a:r>
            <a:r>
              <a:rPr lang="en-GB" sz="1500" dirty="0"/>
              <a:t>method to get a specific staff member by their ID. For example:</a:t>
            </a:r>
          </a:p>
          <a:p>
            <a:pPr lvl="2"/>
            <a:r>
              <a:rPr lang="en-GB" sz="1500" b="1" dirty="0" err="1"/>
              <a:t>staff_member</a:t>
            </a:r>
            <a:r>
              <a:rPr lang="en-GB" sz="1500" b="1" dirty="0"/>
              <a:t> = </a:t>
            </a:r>
            <a:r>
              <a:rPr lang="en-GB" sz="1500" b="1" dirty="0" err="1"/>
              <a:t>AdminViewStaffModule.get_staff_by_id</a:t>
            </a:r>
            <a:r>
              <a:rPr lang="en-GB" sz="1500" b="1" dirty="0"/>
              <a:t>(12345)</a:t>
            </a:r>
          </a:p>
          <a:p>
            <a:pPr lvl="1"/>
            <a:r>
              <a:rPr lang="en-GB" sz="1500" dirty="0"/>
              <a:t>This will return the staff member object with the ID 12345. We can then use the </a:t>
            </a:r>
            <a:r>
              <a:rPr lang="en-GB" sz="1500" dirty="0" err="1"/>
              <a:t>staff_member</a:t>
            </a:r>
            <a:r>
              <a:rPr lang="en-GB" sz="1500" dirty="0"/>
              <a:t> object to get information about the staff member, such as their name, email address, and phone number.</a:t>
            </a:r>
          </a:p>
          <a:p>
            <a:pPr lvl="1"/>
            <a:endParaRPr lang="en-IN" sz="1500" dirty="0"/>
          </a:p>
        </p:txBody>
      </p:sp>
      <p:pic>
        <p:nvPicPr>
          <p:cNvPr id="4" name="Picture 3"/>
          <p:cNvPicPr>
            <a:picLocks noChangeAspect="1"/>
          </p:cNvPicPr>
          <p:nvPr/>
        </p:nvPicPr>
        <p:blipFill>
          <a:blip r:embed="rId2"/>
          <a:stretch>
            <a:fillRect/>
          </a:stretch>
        </p:blipFill>
        <p:spPr>
          <a:xfrm>
            <a:off x="2420374" y="2863645"/>
            <a:ext cx="6502400" cy="3124199"/>
          </a:xfrm>
          <a:prstGeom prst="rect">
            <a:avLst/>
          </a:prstGeom>
        </p:spPr>
      </p:pic>
    </p:spTree>
    <p:extLst>
      <p:ext uri="{BB962C8B-B14F-4D97-AF65-F5344CB8AC3E}">
        <p14:creationId xmlns:p14="http://schemas.microsoft.com/office/powerpoint/2010/main" val="1368088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0"/>
            <a:ext cx="10515600" cy="1325563"/>
          </a:xfrm>
        </p:spPr>
        <p:txBody>
          <a:bodyPr/>
          <a:lstStyle/>
          <a:p>
            <a:r>
              <a:rPr lang="en-IN" dirty="0"/>
              <a:t>Modules</a:t>
            </a:r>
          </a:p>
        </p:txBody>
      </p:sp>
      <p:sp>
        <p:nvSpPr>
          <p:cNvPr id="3" name="Content Placeholder 2"/>
          <p:cNvSpPr>
            <a:spLocks noGrp="1"/>
          </p:cNvSpPr>
          <p:nvPr>
            <p:ph idx="1"/>
          </p:nvPr>
        </p:nvSpPr>
        <p:spPr>
          <a:xfrm>
            <a:off x="812800" y="1025237"/>
            <a:ext cx="10668000" cy="5070762"/>
          </a:xfrm>
        </p:spPr>
        <p:txBody>
          <a:bodyPr/>
          <a:lstStyle/>
          <a:p>
            <a:r>
              <a:rPr lang="en-US" b="1" dirty="0"/>
              <a:t>Module 4: Organization Management</a:t>
            </a:r>
          </a:p>
          <a:p>
            <a:pPr lvl="1"/>
            <a:r>
              <a:rPr lang="en-GB" sz="1500" dirty="0"/>
              <a:t>This will render the “</a:t>
            </a:r>
            <a:r>
              <a:rPr lang="en-GB" sz="1500" b="1" dirty="0"/>
              <a:t>contact.html</a:t>
            </a:r>
            <a:r>
              <a:rPr lang="en-GB" sz="1500" dirty="0"/>
              <a:t>” template with the contact information. We can then use the </a:t>
            </a:r>
            <a:r>
              <a:rPr lang="en-GB" sz="1500" dirty="0" err="1"/>
              <a:t>contact_information</a:t>
            </a:r>
            <a:r>
              <a:rPr lang="en-GB" sz="1500" dirty="0"/>
              <a:t> object to get the phone number and email address of the contact page. For example:</a:t>
            </a:r>
          </a:p>
          <a:p>
            <a:pPr lvl="2"/>
            <a:r>
              <a:rPr lang="en-GB" sz="1500" b="1" dirty="0" err="1"/>
              <a:t>phone_number</a:t>
            </a:r>
            <a:r>
              <a:rPr lang="en-GB" sz="1500" b="1" dirty="0"/>
              <a:t> = </a:t>
            </a:r>
            <a:r>
              <a:rPr lang="en-GB" sz="1500" b="1" dirty="0" err="1"/>
              <a:t>contact_information</a:t>
            </a:r>
            <a:r>
              <a:rPr lang="en-GB" sz="1500" b="1" dirty="0"/>
              <a:t>['</a:t>
            </a:r>
            <a:r>
              <a:rPr lang="en-GB" sz="1500" b="1" dirty="0" err="1"/>
              <a:t>phone_number</a:t>
            </a:r>
            <a:r>
              <a:rPr lang="en-GB" sz="1500" b="1" dirty="0"/>
              <a:t>']</a:t>
            </a:r>
          </a:p>
          <a:p>
            <a:pPr lvl="2"/>
            <a:r>
              <a:rPr lang="en-GB" sz="1500" b="1" dirty="0" err="1"/>
              <a:t>email_address</a:t>
            </a:r>
            <a:r>
              <a:rPr lang="en-GB" sz="1500" b="1" dirty="0"/>
              <a:t> = </a:t>
            </a:r>
            <a:r>
              <a:rPr lang="en-GB" sz="1500" b="1" dirty="0" err="1"/>
              <a:t>contact_information</a:t>
            </a:r>
            <a:r>
              <a:rPr lang="en-GB" sz="1500" b="1" dirty="0"/>
              <a:t>['</a:t>
            </a:r>
            <a:r>
              <a:rPr lang="en-GB" sz="1500" b="1" dirty="0" err="1"/>
              <a:t>email_address</a:t>
            </a:r>
            <a:r>
              <a:rPr lang="en-GB" sz="1500" b="1" dirty="0"/>
              <a:t>']</a:t>
            </a:r>
          </a:p>
          <a:p>
            <a:pPr lvl="1"/>
            <a:r>
              <a:rPr lang="en-GB" sz="1500" dirty="0"/>
              <a:t>We can then use this information to display the contact information on the page or to send a message to the contact person.</a:t>
            </a:r>
          </a:p>
          <a:p>
            <a:pPr lvl="1"/>
            <a:endParaRPr lang="en-IN" sz="1500" dirty="0"/>
          </a:p>
        </p:txBody>
      </p:sp>
      <p:pic>
        <p:nvPicPr>
          <p:cNvPr id="4" name="Picture 3"/>
          <p:cNvPicPr>
            <a:picLocks noChangeAspect="1"/>
          </p:cNvPicPr>
          <p:nvPr/>
        </p:nvPicPr>
        <p:blipFill>
          <a:blip r:embed="rId2"/>
          <a:stretch>
            <a:fillRect/>
          </a:stretch>
        </p:blipFill>
        <p:spPr>
          <a:xfrm>
            <a:off x="2408903" y="2968449"/>
            <a:ext cx="6386945" cy="2992581"/>
          </a:xfrm>
          <a:prstGeom prst="rect">
            <a:avLst/>
          </a:prstGeom>
        </p:spPr>
      </p:pic>
    </p:spTree>
    <p:extLst>
      <p:ext uri="{BB962C8B-B14F-4D97-AF65-F5344CB8AC3E}">
        <p14:creationId xmlns:p14="http://schemas.microsoft.com/office/powerpoint/2010/main" val="407447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Objectives</a:t>
            </a:r>
          </a:p>
        </p:txBody>
      </p:sp>
      <p:sp>
        <p:nvSpPr>
          <p:cNvPr id="3" name="Content Placeholder 2"/>
          <p:cNvSpPr>
            <a:spLocks noGrp="1"/>
          </p:cNvSpPr>
          <p:nvPr>
            <p:ph idx="1"/>
          </p:nvPr>
        </p:nvSpPr>
        <p:spPr>
          <a:xfrm>
            <a:off x="838200" y="1325563"/>
            <a:ext cx="10515600" cy="4351338"/>
          </a:xfrm>
        </p:spPr>
        <p:txBody>
          <a:bodyPr>
            <a:normAutofit/>
          </a:bodyPr>
          <a:lstStyle/>
          <a:p>
            <a:pPr marL="342900" indent="-342900">
              <a:buFont typeface="+mj-lt"/>
              <a:buAutoNum type="arabicPeriod"/>
            </a:pPr>
            <a:r>
              <a:rPr lang="en-GB" sz="1800" b="1" dirty="0"/>
              <a:t>Central Platform for Collaboration:</a:t>
            </a:r>
            <a:endParaRPr lang="en-GB" sz="1800" dirty="0"/>
          </a:p>
          <a:p>
            <a:pPr lvl="1"/>
            <a:r>
              <a:rPr lang="en-GB" sz="1800" dirty="0"/>
              <a:t>Unify diverse organizations to collaborate on CSR projects.</a:t>
            </a:r>
          </a:p>
          <a:p>
            <a:pPr lvl="1"/>
            <a:r>
              <a:rPr lang="en-GB" sz="1800" dirty="0"/>
              <a:t>Facilitate coordination and communication across entities of varying sizes.</a:t>
            </a:r>
          </a:p>
          <a:p>
            <a:pPr lvl="1"/>
            <a:r>
              <a:rPr lang="en-GB" sz="1800" dirty="0"/>
              <a:t>Foster synergies and best practice sharing for more effective CSR strategies.</a:t>
            </a:r>
          </a:p>
          <a:p>
            <a:pPr marL="342900" indent="-342900">
              <a:buFont typeface="+mj-lt"/>
              <a:buAutoNum type="arabicPeriod"/>
            </a:pPr>
            <a:r>
              <a:rPr lang="en-GB" sz="1800" b="1" dirty="0"/>
              <a:t>Alignment with Values and Goals:</a:t>
            </a:r>
            <a:endParaRPr lang="en-GB" sz="1800" dirty="0"/>
          </a:p>
          <a:p>
            <a:pPr lvl="1"/>
            <a:r>
              <a:rPr lang="en-GB" sz="1800" dirty="0"/>
              <a:t>Help organizations find CSR projects that match their values and objectives.</a:t>
            </a:r>
          </a:p>
          <a:p>
            <a:pPr lvl="1"/>
            <a:r>
              <a:rPr lang="en-GB" sz="1800" dirty="0"/>
              <a:t>Enhance engagement and commitment by aligning projects with corporate identity.</a:t>
            </a:r>
          </a:p>
          <a:p>
            <a:pPr marL="342900" indent="-342900">
              <a:buFont typeface="+mj-lt"/>
              <a:buAutoNum type="arabicPeriod"/>
            </a:pPr>
            <a:r>
              <a:rPr lang="en-GB" sz="1800" b="1" dirty="0"/>
              <a:t>Pooling Resources and Expertise:</a:t>
            </a:r>
            <a:endParaRPr lang="en-GB" sz="1800" dirty="0"/>
          </a:p>
          <a:p>
            <a:pPr lvl="1"/>
            <a:r>
              <a:rPr lang="en-GB" sz="1800" dirty="0"/>
              <a:t>Enable collaboration to combine financial, technical, and human resources.</a:t>
            </a:r>
          </a:p>
          <a:p>
            <a:pPr lvl="1"/>
            <a:r>
              <a:rPr lang="en-GB" sz="1800" dirty="0"/>
              <a:t>Enhance the scale, scope, and impact of CSR initiatives.</a:t>
            </a:r>
          </a:p>
          <a:p>
            <a:pPr marL="342900" indent="-342900">
              <a:buFont typeface="+mj-lt"/>
              <a:buAutoNum type="arabicPeriod"/>
            </a:pPr>
            <a:r>
              <a:rPr lang="en-GB" sz="1800" b="1" dirty="0"/>
              <a:t>Increasing Reach and Participation:</a:t>
            </a:r>
            <a:endParaRPr lang="en-GB" sz="1800" dirty="0"/>
          </a:p>
          <a:p>
            <a:pPr lvl="1"/>
            <a:r>
              <a:rPr lang="en-GB" sz="1800" dirty="0"/>
              <a:t>Lower barriers to participation for individuals and organizations.</a:t>
            </a:r>
          </a:p>
          <a:p>
            <a:pPr lvl="1"/>
            <a:r>
              <a:rPr lang="en-GB" sz="1800" dirty="0"/>
              <a:t>Broaden contributor base, enhancing resources and legitimacy of CSR projects.</a:t>
            </a:r>
          </a:p>
        </p:txBody>
      </p:sp>
    </p:spTree>
    <p:extLst>
      <p:ext uri="{BB962C8B-B14F-4D97-AF65-F5344CB8AC3E}">
        <p14:creationId xmlns:p14="http://schemas.microsoft.com/office/powerpoint/2010/main" val="2666729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Introduction</a:t>
            </a:r>
          </a:p>
        </p:txBody>
      </p:sp>
      <p:sp>
        <p:nvSpPr>
          <p:cNvPr id="3" name="Content Placeholder 2"/>
          <p:cNvSpPr>
            <a:spLocks noGrp="1"/>
          </p:cNvSpPr>
          <p:nvPr>
            <p:ph idx="1"/>
          </p:nvPr>
        </p:nvSpPr>
        <p:spPr>
          <a:xfrm>
            <a:off x="838200" y="1120876"/>
            <a:ext cx="10515600" cy="4827639"/>
          </a:xfrm>
        </p:spPr>
        <p:txBody>
          <a:bodyPr>
            <a:normAutofit fontScale="92500" lnSpcReduction="10000"/>
          </a:bodyPr>
          <a:lstStyle/>
          <a:p>
            <a:r>
              <a:rPr lang="en-GB" sz="2000" dirty="0"/>
              <a:t>In today's business world, Corporate Social Responsibility (CSR) has become a vital aspect of responsible practices. Despite commendable individual CSR efforts, challenges like resource constraints and limited awareness hinder their full potential. </a:t>
            </a:r>
          </a:p>
          <a:p>
            <a:r>
              <a:rPr lang="en-GB" sz="2000" dirty="0"/>
              <a:t>Our ambitious project introduces the Common CSR Portal, a cutting-edge platform fostering collaboration among organizations and individuals for impactful CSR initiatives. </a:t>
            </a:r>
          </a:p>
          <a:p>
            <a:r>
              <a:rPr lang="en-GB" sz="2000" dirty="0"/>
              <a:t>CSR Connect aims to break down barriers and unite diverse groups, amplifying their collective impact. </a:t>
            </a:r>
          </a:p>
          <a:p>
            <a:r>
              <a:rPr lang="en-GB" sz="2000" dirty="0"/>
              <a:t>By strategically pooling resources, it overcomes limitations in executing large-scale or remote CSR activities, ensuring a profound contribution to societal well-being. </a:t>
            </a:r>
          </a:p>
          <a:p>
            <a:r>
              <a:rPr lang="en-GB" sz="2000" dirty="0"/>
              <a:t>The portal serves as a dynamic hub, connecting corporates and individuals to discover, engage, and actively participate in social events, fostering shared responsibility. </a:t>
            </a:r>
          </a:p>
          <a:p>
            <a:r>
              <a:rPr lang="en-GB" sz="2000" dirty="0"/>
              <a:t>Utilizing advanced technology, CSR Connect streamlines coordination and optimizes resource allocation, empowering participants to contribute effectively to a common social mission. </a:t>
            </a:r>
          </a:p>
          <a:p>
            <a:r>
              <a:rPr lang="en-GB" sz="2000" dirty="0"/>
              <a:t>Beyond a platform, CSR Connect is a transformative force, </a:t>
            </a:r>
            <a:r>
              <a:rPr lang="en-GB" sz="2000" dirty="0" err="1"/>
              <a:t>signaling</a:t>
            </a:r>
            <a:r>
              <a:rPr lang="en-GB" sz="2000" dirty="0"/>
              <a:t> positive change and envisioning a future where collective efforts redefine social responsibility. </a:t>
            </a:r>
          </a:p>
          <a:p>
            <a:r>
              <a:rPr lang="en-GB" sz="2000" dirty="0"/>
              <a:t>Join us on this journey as we delve into CSR </a:t>
            </a:r>
            <a:r>
              <a:rPr lang="en-GB" sz="2000" dirty="0" err="1"/>
              <a:t>Connect's</a:t>
            </a:r>
            <a:r>
              <a:rPr lang="en-GB" sz="2000" dirty="0"/>
              <a:t> features, impact, and transformative potential, shaping a future of positive societal influence.</a:t>
            </a:r>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System Design &amp; Implementation</a:t>
            </a:r>
            <a:endParaRPr lang="en-GB" b="1" dirty="0"/>
          </a:p>
        </p:txBody>
      </p:sp>
      <p:sp>
        <p:nvSpPr>
          <p:cNvPr id="3" name="Content Placeholder 2"/>
          <p:cNvSpPr>
            <a:spLocks noGrp="1"/>
          </p:cNvSpPr>
          <p:nvPr>
            <p:ph idx="1"/>
          </p:nvPr>
        </p:nvSpPr>
        <p:spPr>
          <a:xfrm>
            <a:off x="838200" y="1325563"/>
            <a:ext cx="10515600" cy="4351338"/>
          </a:xfrm>
        </p:spPr>
        <p:txBody>
          <a:bodyPr>
            <a:noAutofit/>
          </a:bodyPr>
          <a:lstStyle/>
          <a:p>
            <a:r>
              <a:rPr lang="en-GB" sz="2000" b="1" dirty="0"/>
              <a:t>Frontend Development:</a:t>
            </a:r>
            <a:endParaRPr lang="en-GB" sz="2000" dirty="0"/>
          </a:p>
          <a:p>
            <a:pPr lvl="1"/>
            <a:r>
              <a:rPr lang="en-GB" sz="2000" dirty="0"/>
              <a:t>HTML, CSS, and JavaScript form the foundation for an intuitive and visually appealing user interface.</a:t>
            </a:r>
          </a:p>
          <a:p>
            <a:pPr lvl="1"/>
            <a:r>
              <a:rPr lang="en-GB" sz="2000" dirty="0"/>
              <a:t>JavaScript adds dynamism, enabling real-time updates and interactive features.</a:t>
            </a:r>
          </a:p>
          <a:p>
            <a:r>
              <a:rPr lang="en-GB" sz="2000" b="1" dirty="0"/>
              <a:t>Backend Development:</a:t>
            </a:r>
            <a:endParaRPr lang="en-GB" sz="2000" dirty="0"/>
          </a:p>
          <a:p>
            <a:pPr lvl="1"/>
            <a:r>
              <a:rPr lang="en-GB" sz="2000" dirty="0"/>
              <a:t>Python is utilized for core operations, including user authentication and database interactions.</a:t>
            </a:r>
          </a:p>
          <a:p>
            <a:pPr lvl="1"/>
            <a:r>
              <a:rPr lang="en-GB" sz="2000" dirty="0"/>
              <a:t>Firebase Cloud </a:t>
            </a:r>
            <a:r>
              <a:rPr lang="en-GB" sz="2000" dirty="0" err="1"/>
              <a:t>Firestore</a:t>
            </a:r>
            <a:r>
              <a:rPr lang="en-GB" sz="2000" dirty="0"/>
              <a:t> manages user data, events, and project information, offering scalability and security.</a:t>
            </a:r>
          </a:p>
          <a:p>
            <a:r>
              <a:rPr lang="en-GB" sz="2000" b="1" dirty="0"/>
              <a:t>Database Management:</a:t>
            </a:r>
            <a:endParaRPr lang="en-GB" sz="2000" dirty="0"/>
          </a:p>
          <a:p>
            <a:pPr lvl="1"/>
            <a:r>
              <a:rPr lang="en-GB" sz="2000" dirty="0"/>
              <a:t>Firebase Cloud </a:t>
            </a:r>
            <a:r>
              <a:rPr lang="en-GB" sz="2000" dirty="0" err="1"/>
              <a:t>Firestore</a:t>
            </a:r>
            <a:r>
              <a:rPr lang="en-GB" sz="2000" dirty="0"/>
              <a:t> serves as the database, providing scalable and secure cloud-based storage.</a:t>
            </a:r>
          </a:p>
          <a:p>
            <a:pPr lvl="1"/>
            <a:r>
              <a:rPr lang="en-GB" sz="2000" dirty="0"/>
              <a:t>Optimized for performance with caching and session management.</a:t>
            </a:r>
          </a:p>
        </p:txBody>
      </p:sp>
    </p:spTree>
    <p:extLst>
      <p:ext uri="{BB962C8B-B14F-4D97-AF65-F5344CB8AC3E}">
        <p14:creationId xmlns:p14="http://schemas.microsoft.com/office/powerpoint/2010/main" val="2314944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System Design &amp; Implementation</a:t>
            </a:r>
            <a:endParaRPr lang="en-IN" dirty="0"/>
          </a:p>
        </p:txBody>
      </p:sp>
      <p:sp>
        <p:nvSpPr>
          <p:cNvPr id="3" name="Content Placeholder 2"/>
          <p:cNvSpPr>
            <a:spLocks noGrp="1"/>
          </p:cNvSpPr>
          <p:nvPr>
            <p:ph idx="1"/>
          </p:nvPr>
        </p:nvSpPr>
        <p:spPr>
          <a:xfrm>
            <a:off x="838200" y="1325563"/>
            <a:ext cx="10515600" cy="4351338"/>
          </a:xfrm>
        </p:spPr>
        <p:txBody>
          <a:bodyPr>
            <a:normAutofit/>
          </a:bodyPr>
          <a:lstStyle/>
          <a:p>
            <a:r>
              <a:rPr lang="en-GB" sz="2000" b="1" dirty="0"/>
              <a:t>Additional Technologies:</a:t>
            </a:r>
            <a:endParaRPr lang="en-GB" sz="2000" dirty="0"/>
          </a:p>
          <a:p>
            <a:pPr lvl="1"/>
            <a:r>
              <a:rPr lang="en-GB" sz="2000" dirty="0"/>
              <a:t>Web Workers handle resource-intensive tasks, ensuring smooth user interactions.</a:t>
            </a:r>
          </a:p>
          <a:p>
            <a:pPr lvl="1"/>
            <a:r>
              <a:rPr lang="en-GB" sz="2000" dirty="0"/>
              <a:t>Socket Server enables real-time communication, vital for features like live chat and collaborative editing.</a:t>
            </a:r>
          </a:p>
          <a:p>
            <a:r>
              <a:rPr lang="en-GB" sz="2000" b="1" dirty="0"/>
              <a:t>Key Features and Components:</a:t>
            </a:r>
            <a:endParaRPr lang="en-GB" sz="2000" dirty="0"/>
          </a:p>
          <a:p>
            <a:pPr lvl="1"/>
            <a:r>
              <a:rPr lang="en-GB" sz="2000" dirty="0"/>
              <a:t>Co-Browse: Python-powered feature for real-time collaboration on CSR projects.</a:t>
            </a:r>
          </a:p>
          <a:p>
            <a:pPr lvl="1"/>
            <a:r>
              <a:rPr lang="en-GB" sz="2000" dirty="0"/>
              <a:t>DOM Player: JavaScript-based component enabling the recording and playback of web page interactions.</a:t>
            </a:r>
          </a:p>
          <a:p>
            <a:pPr lvl="1"/>
            <a:r>
              <a:rPr lang="en-GB" sz="2000" dirty="0"/>
              <a:t>Events: Python-managed creation and organization, with Firebase storing relevant event data.</a:t>
            </a:r>
          </a:p>
          <a:p>
            <a:pPr lvl="1"/>
            <a:r>
              <a:rPr lang="en-GB" sz="2000" dirty="0"/>
              <a:t>Recording and Streaming: Python facilitates live video and audio streaming capabilities.</a:t>
            </a:r>
          </a:p>
          <a:p>
            <a:pPr lvl="1"/>
            <a:r>
              <a:rPr lang="en-GB" sz="2000" dirty="0"/>
              <a:t>Social Media Integration: JavaScript allows seamless sharing of content on various social platforms.</a:t>
            </a:r>
          </a:p>
        </p:txBody>
      </p:sp>
    </p:spTree>
    <p:extLst>
      <p:ext uri="{BB962C8B-B14F-4D97-AF65-F5344CB8AC3E}">
        <p14:creationId xmlns:p14="http://schemas.microsoft.com/office/powerpoint/2010/main" val="35270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System Design &amp; Implementation</a:t>
            </a:r>
            <a:endParaRPr lang="en-IN" dirty="0"/>
          </a:p>
        </p:txBody>
      </p:sp>
      <p:sp>
        <p:nvSpPr>
          <p:cNvPr id="3" name="Content Placeholder 2"/>
          <p:cNvSpPr>
            <a:spLocks noGrp="1"/>
          </p:cNvSpPr>
          <p:nvPr>
            <p:ph idx="1"/>
          </p:nvPr>
        </p:nvSpPr>
        <p:spPr>
          <a:xfrm>
            <a:off x="838200" y="1325563"/>
            <a:ext cx="10515600" cy="4351338"/>
          </a:xfrm>
        </p:spPr>
        <p:txBody>
          <a:bodyPr/>
          <a:lstStyle/>
          <a:p>
            <a:r>
              <a:rPr lang="en-GB" sz="2000" b="1" dirty="0"/>
              <a:t>Overall Integration:</a:t>
            </a:r>
            <a:endParaRPr lang="en-GB" sz="2000" dirty="0"/>
          </a:p>
          <a:p>
            <a:pPr lvl="1"/>
            <a:r>
              <a:rPr lang="en-GB" sz="2000" dirty="0"/>
              <a:t>Strategic selection of Python, HTML, CSS, JavaScript, and Firebase creates a powerful backend and engaging frontend.</a:t>
            </a:r>
          </a:p>
          <a:p>
            <a:pPr lvl="1"/>
            <a:r>
              <a:rPr lang="en-GB" sz="2000" dirty="0"/>
              <a:t>Web Workers and Socket Server enhance responsiveness and real-time communication.</a:t>
            </a:r>
          </a:p>
          <a:p>
            <a:pPr lvl="1"/>
            <a:r>
              <a:rPr lang="en-GB" sz="2000" dirty="0"/>
              <a:t>CSR Connect is positioned to efficiently meet user demands, promoting collaborative CSR activities.</a:t>
            </a:r>
          </a:p>
          <a:p>
            <a:endParaRPr lang="en-IN" dirty="0"/>
          </a:p>
        </p:txBody>
      </p:sp>
    </p:spTree>
    <p:extLst>
      <p:ext uri="{BB962C8B-B14F-4D97-AF65-F5344CB8AC3E}">
        <p14:creationId xmlns:p14="http://schemas.microsoft.com/office/powerpoint/2010/main" val="2528371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Design &amp; Implementation</a:t>
            </a:r>
            <a:endParaRPr lang="en-IN" dirty="0"/>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Architecture diagram</a:t>
            </a:r>
          </a:p>
        </p:txBody>
      </p:sp>
      <p:pic>
        <p:nvPicPr>
          <p:cNvPr id="6" name="Picture 5" descr="Diagram that shows the components of the cloud-based Pega Co-Browse application that is integrated with Pega Customer Servic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3388" y="1690688"/>
            <a:ext cx="5548630" cy="3531235"/>
          </a:xfrm>
          <a:prstGeom prst="rect">
            <a:avLst/>
          </a:prstGeom>
          <a:noFill/>
        </p:spPr>
      </p:pic>
    </p:spTree>
    <p:extLst>
      <p:ext uri="{BB962C8B-B14F-4D97-AF65-F5344CB8AC3E}">
        <p14:creationId xmlns:p14="http://schemas.microsoft.com/office/powerpoint/2010/main" val="3825864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System Design &amp; Implementation</a:t>
            </a:r>
            <a:endParaRPr lang="en-IN" dirty="0"/>
          </a:p>
        </p:txBody>
      </p:sp>
      <p:sp>
        <p:nvSpPr>
          <p:cNvPr id="3" name="Content Placeholder 2"/>
          <p:cNvSpPr>
            <a:spLocks noGrp="1"/>
          </p:cNvSpPr>
          <p:nvPr>
            <p:ph idx="1"/>
          </p:nvPr>
        </p:nvSpPr>
        <p:spPr>
          <a:xfrm>
            <a:off x="838200" y="1325563"/>
            <a:ext cx="10515600" cy="4351338"/>
          </a:xfrm>
        </p:spPr>
        <p:txBody>
          <a:bodyPr>
            <a:noAutofit/>
          </a:bodyPr>
          <a:lstStyle/>
          <a:p>
            <a:pPr marL="0" indent="0" algn="just">
              <a:buNone/>
            </a:pPr>
            <a:r>
              <a:rPr lang="en-GB" sz="2000" b="1" dirty="0"/>
              <a:t>Node.js Application Server:</a:t>
            </a:r>
          </a:p>
          <a:p>
            <a:pPr marL="0" indent="0" algn="just">
              <a:buNone/>
            </a:pPr>
            <a:r>
              <a:rPr lang="en-GB" sz="2000" dirty="0"/>
              <a:t>The Node.js Application Server serves as the primary server for </a:t>
            </a:r>
            <a:r>
              <a:rPr lang="en-GB" sz="2000" dirty="0" err="1"/>
              <a:t>Pega</a:t>
            </a:r>
            <a:r>
              <a:rPr lang="en-GB" sz="2000" dirty="0"/>
              <a:t> Co-Browse, responsible for managing communication between agents and customers. It plays a crucial role in processing and rendering web pages for the customer, ensuring a seamless experience during co-browsing sessions.</a:t>
            </a:r>
          </a:p>
          <a:p>
            <a:pPr marL="0" indent="0" algn="just">
              <a:buNone/>
            </a:pPr>
            <a:r>
              <a:rPr lang="en-GB" sz="2000" b="1" dirty="0"/>
              <a:t>Express (</a:t>
            </a:r>
            <a:r>
              <a:rPr lang="en-GB" sz="2000" b="1" dirty="0" err="1"/>
              <a:t>NodeJS</a:t>
            </a:r>
            <a:r>
              <a:rPr lang="en-GB" sz="2000" b="1" dirty="0"/>
              <a:t> application framework):</a:t>
            </a:r>
          </a:p>
          <a:p>
            <a:pPr marL="0" indent="0" algn="just">
              <a:buNone/>
            </a:pPr>
            <a:r>
              <a:rPr lang="en-GB" sz="2000" dirty="0"/>
              <a:t>Express, a Node.js application framework, provides a foundation for web app development in </a:t>
            </a:r>
            <a:r>
              <a:rPr lang="en-GB" sz="2000" dirty="0" err="1"/>
              <a:t>Pega</a:t>
            </a:r>
            <a:r>
              <a:rPr lang="en-GB" sz="2000" dirty="0"/>
              <a:t> Co-Browse. It efficiently manages routing, sessions, and serves static content. This framework enhances the development process, making it more structured and streamlined.</a:t>
            </a:r>
          </a:p>
          <a:p>
            <a:pPr marL="0" indent="0" algn="just">
              <a:buNone/>
            </a:pPr>
            <a:r>
              <a:rPr lang="en-GB" sz="2000" b="1" dirty="0"/>
              <a:t>Socket Server:</a:t>
            </a:r>
          </a:p>
          <a:p>
            <a:pPr marL="0" indent="0" algn="just">
              <a:buNone/>
            </a:pPr>
            <a:r>
              <a:rPr lang="en-GB" sz="2000" dirty="0"/>
              <a:t>The Socket Server is dedicated to facilitating real-time communication between agents and customers. It acts as a communication bridge, transmitting vital information on the customer's browsing activity. This real-time communication is fundamental for a synchronized co-browsing experience.</a:t>
            </a:r>
          </a:p>
          <a:p>
            <a:pPr marL="0" indent="0" algn="just">
              <a:buNone/>
            </a:pPr>
            <a:endParaRPr lang="en-IN" sz="1700" dirty="0"/>
          </a:p>
        </p:txBody>
      </p:sp>
    </p:spTree>
    <p:extLst>
      <p:ext uri="{BB962C8B-B14F-4D97-AF65-F5344CB8AC3E}">
        <p14:creationId xmlns:p14="http://schemas.microsoft.com/office/powerpoint/2010/main" val="3696191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System Design &amp; Implementation</a:t>
            </a:r>
            <a:endParaRPr lang="en-IN" dirty="0"/>
          </a:p>
        </p:txBody>
      </p:sp>
      <p:sp>
        <p:nvSpPr>
          <p:cNvPr id="3" name="Content Placeholder 2"/>
          <p:cNvSpPr>
            <a:spLocks noGrp="1"/>
          </p:cNvSpPr>
          <p:nvPr>
            <p:ph idx="1"/>
          </p:nvPr>
        </p:nvSpPr>
        <p:spPr>
          <a:xfrm>
            <a:off x="838200" y="1325563"/>
            <a:ext cx="10515600" cy="4351338"/>
          </a:xfrm>
        </p:spPr>
        <p:txBody>
          <a:bodyPr>
            <a:noAutofit/>
          </a:bodyPr>
          <a:lstStyle/>
          <a:p>
            <a:pPr marL="0" indent="0">
              <a:buNone/>
            </a:pPr>
            <a:r>
              <a:rPr lang="en-GB" sz="2000" b="1" dirty="0"/>
              <a:t>DOM Serialization/De-serialization:</a:t>
            </a:r>
          </a:p>
          <a:p>
            <a:pPr marL="0" indent="0">
              <a:buNone/>
            </a:pPr>
            <a:r>
              <a:rPr lang="en-GB" sz="2000" dirty="0"/>
              <a:t>DOM Serialization/De-serialization is a critical process that involves converting the Document Object Model (DOM) of the customer's web page for network transmission. This ensures synchronization between the agent and customer views, allowing both parties to have consistent interactions with the web content.</a:t>
            </a:r>
          </a:p>
          <a:p>
            <a:pPr marL="0" indent="0">
              <a:buNone/>
            </a:pPr>
            <a:r>
              <a:rPr lang="en-GB" sz="2000" b="1" dirty="0" err="1"/>
              <a:t>Redis</a:t>
            </a:r>
            <a:r>
              <a:rPr lang="en-GB" sz="2000" b="1" dirty="0"/>
              <a:t>/</a:t>
            </a:r>
            <a:r>
              <a:rPr lang="en-GB" sz="2000" b="1" dirty="0" err="1"/>
              <a:t>Postgres</a:t>
            </a:r>
            <a:r>
              <a:rPr lang="en-GB" sz="2000" b="1" dirty="0"/>
              <a:t>:</a:t>
            </a:r>
          </a:p>
          <a:p>
            <a:pPr marL="0" indent="0">
              <a:buNone/>
            </a:pPr>
            <a:r>
              <a:rPr lang="en-GB" sz="2000" dirty="0"/>
              <a:t>Radis serves as an in-memory database, handling temporary data like browsing sessions, while Postures acts as a relational database for more permanent data such as customer information and co-browse recordings. This dual-database approach optimizes data management for different types of information.</a:t>
            </a:r>
          </a:p>
          <a:p>
            <a:pPr marL="0" indent="0">
              <a:buNone/>
            </a:pPr>
            <a:r>
              <a:rPr lang="en-GB" sz="2000" b="1" dirty="0"/>
              <a:t>Web Workers:</a:t>
            </a:r>
          </a:p>
          <a:p>
            <a:pPr marL="0" indent="0">
              <a:buNone/>
            </a:pPr>
            <a:r>
              <a:rPr lang="en-GB" sz="2000" dirty="0"/>
              <a:t>Web Workers are background scripts that run parallel to the main application, providing a mechanism to offload resource-intensive tasks. In </a:t>
            </a:r>
            <a:r>
              <a:rPr lang="en-GB" sz="2000" dirty="0" err="1"/>
              <a:t>Pega</a:t>
            </a:r>
            <a:r>
              <a:rPr lang="en-GB" sz="2000" dirty="0"/>
              <a:t> Co-Browse, Web Workers play a vital role inefficiently processing and rendering web pages without affecting the main thread's performance.</a:t>
            </a:r>
            <a:endParaRPr lang="en-IN" sz="2000" dirty="0"/>
          </a:p>
        </p:txBody>
      </p:sp>
    </p:spTree>
    <p:extLst>
      <p:ext uri="{BB962C8B-B14F-4D97-AF65-F5344CB8AC3E}">
        <p14:creationId xmlns:p14="http://schemas.microsoft.com/office/powerpoint/2010/main" val="181043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System Design &amp; Implementation</a:t>
            </a:r>
            <a:endParaRPr lang="en-IN" dirty="0"/>
          </a:p>
        </p:txBody>
      </p:sp>
      <p:sp>
        <p:nvSpPr>
          <p:cNvPr id="3" name="Content Placeholder 2"/>
          <p:cNvSpPr>
            <a:spLocks noGrp="1"/>
          </p:cNvSpPr>
          <p:nvPr>
            <p:ph idx="1"/>
          </p:nvPr>
        </p:nvSpPr>
        <p:spPr>
          <a:xfrm>
            <a:off x="838200" y="1325563"/>
            <a:ext cx="10515600" cy="4351338"/>
          </a:xfrm>
        </p:spPr>
        <p:txBody>
          <a:bodyPr>
            <a:normAutofit/>
          </a:bodyPr>
          <a:lstStyle/>
          <a:p>
            <a:pPr marL="0" indent="0">
              <a:buNone/>
            </a:pPr>
            <a:r>
              <a:rPr lang="en-GB" sz="2000" b="1" dirty="0"/>
              <a:t>Co-Browse Initiation:</a:t>
            </a:r>
          </a:p>
          <a:p>
            <a:pPr marL="0" indent="0">
              <a:buNone/>
            </a:pPr>
            <a:r>
              <a:rPr lang="en-GB" sz="2000" dirty="0"/>
              <a:t>Co-Browse Initiation marks the start of a co-browsing session triggered by customer interaction. This feature allows the agent to view and navigate alongside the customer on their web page, providing real-time assistance and support.</a:t>
            </a:r>
          </a:p>
          <a:p>
            <a:pPr marL="0" indent="0">
              <a:buNone/>
            </a:pPr>
            <a:r>
              <a:rPr lang="en-GB" sz="2000" b="1" dirty="0"/>
              <a:t>Events:</a:t>
            </a:r>
          </a:p>
          <a:p>
            <a:pPr marL="0" indent="0">
              <a:buNone/>
            </a:pPr>
            <a:r>
              <a:rPr lang="en-GB" sz="2000" dirty="0"/>
              <a:t>Events occur during co-browsing sessions, such as clicks or URL changes. These events are sent to the agent in real-time, allowing them to track and respond promptly to the customer's actions. This feature enhances the collaborative and interactive nature of the co-browsing experience.</a:t>
            </a:r>
          </a:p>
          <a:p>
            <a:pPr marL="0" indent="0">
              <a:buNone/>
            </a:pPr>
            <a:r>
              <a:rPr lang="en-GB" sz="2000" b="1" dirty="0"/>
              <a:t>DOM Player (Recording content):</a:t>
            </a:r>
          </a:p>
          <a:p>
            <a:pPr marL="0" indent="0">
              <a:buNone/>
            </a:pPr>
            <a:r>
              <a:rPr lang="en-GB" sz="2000" dirty="0"/>
              <a:t>The DOM Player is a crucial component that records the customer's browsing activity during co-browsing sessions. This recorded content can later be utilized for playback or in-depth analysis, providing insights into customer interactions and </a:t>
            </a:r>
            <a:r>
              <a:rPr lang="en-GB" sz="2000" dirty="0" err="1"/>
              <a:t>behaviors</a:t>
            </a:r>
            <a:r>
              <a:rPr lang="en-GB" sz="2000" dirty="0"/>
              <a:t> during the session.</a:t>
            </a:r>
            <a:endParaRPr lang="en-IN" sz="2000" dirty="0"/>
          </a:p>
        </p:txBody>
      </p:sp>
    </p:spTree>
    <p:extLst>
      <p:ext uri="{BB962C8B-B14F-4D97-AF65-F5344CB8AC3E}">
        <p14:creationId xmlns:p14="http://schemas.microsoft.com/office/powerpoint/2010/main" val="2740929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Timeline of Project</a:t>
            </a:r>
            <a:endParaRPr lang="en-IN" dirty="0"/>
          </a:p>
        </p:txBody>
      </p:sp>
      <p:sp>
        <p:nvSpPr>
          <p:cNvPr id="3" name="Content Placeholder 2"/>
          <p:cNvSpPr>
            <a:spLocks noGrp="1"/>
          </p:cNvSpPr>
          <p:nvPr>
            <p:ph idx="1"/>
          </p:nvPr>
        </p:nvSpPr>
        <p:spPr>
          <a:xfrm>
            <a:off x="838200" y="1190625"/>
            <a:ext cx="10515600" cy="4351338"/>
          </a:xfrm>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Timeline:</a:t>
            </a:r>
          </a:p>
        </p:txBody>
      </p:sp>
      <p:pic>
        <p:nvPicPr>
          <p:cNvPr id="4" name="Content Placeholder 3" descr="C:\Users\user\AppData\Local\Packages\Microsoft.Windows.Photos_8wekyb3d8bbwe\TempState\ShareServiceTempFolder\CSR Connect_ A Hub for Corporate Social Responsibility (3).jpeg"/>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891112" y="1190625"/>
            <a:ext cx="5715000" cy="3533775"/>
          </a:xfrm>
          <a:prstGeom prst="rect">
            <a:avLst/>
          </a:prstGeom>
          <a:noFill/>
          <a:ln>
            <a:noFill/>
          </a:ln>
        </p:spPr>
      </p:pic>
    </p:spTree>
    <p:extLst>
      <p:ext uri="{BB962C8B-B14F-4D97-AF65-F5344CB8AC3E}">
        <p14:creationId xmlns:p14="http://schemas.microsoft.com/office/powerpoint/2010/main" val="1481347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Outcomes / Results Obtained</a:t>
            </a:r>
          </a:p>
        </p:txBody>
      </p:sp>
      <p:sp>
        <p:nvSpPr>
          <p:cNvPr id="3" name="Content Placeholder 2"/>
          <p:cNvSpPr>
            <a:spLocks noGrp="1"/>
          </p:cNvSpPr>
          <p:nvPr>
            <p:ph idx="1"/>
          </p:nvPr>
        </p:nvSpPr>
        <p:spPr>
          <a:xfrm>
            <a:off x="838200" y="1325563"/>
            <a:ext cx="10515600" cy="4351338"/>
          </a:xfrm>
        </p:spPr>
        <p:txBody>
          <a:bodyPr>
            <a:normAutofit fontScale="92500"/>
          </a:bodyPr>
          <a:lstStyle/>
          <a:p>
            <a:r>
              <a:rPr lang="en-GB" sz="2200" b="1" dirty="0"/>
              <a:t>User Engagement:</a:t>
            </a:r>
            <a:endParaRPr lang="en-GB" sz="2200" dirty="0"/>
          </a:p>
          <a:p>
            <a:pPr lvl="1"/>
            <a:r>
              <a:rPr lang="en-GB" sz="2200" dirty="0"/>
              <a:t>Streamlined </a:t>
            </a:r>
            <a:r>
              <a:rPr lang="en-GB" sz="2200" dirty="0" err="1"/>
              <a:t>onboarding</a:t>
            </a:r>
            <a:r>
              <a:rPr lang="en-GB" sz="2200" dirty="0"/>
              <a:t> via User Management module.</a:t>
            </a:r>
          </a:p>
          <a:p>
            <a:pPr lvl="1"/>
            <a:r>
              <a:rPr lang="en-GB" sz="2200" dirty="0"/>
              <a:t>Users register, manage profiles, and customize preferences seamlessly.</a:t>
            </a:r>
          </a:p>
          <a:p>
            <a:pPr lvl="1"/>
            <a:r>
              <a:rPr lang="en-GB" sz="2200" dirty="0"/>
              <a:t>Result: Active user base readily participating in CSR activities.</a:t>
            </a:r>
          </a:p>
          <a:p>
            <a:r>
              <a:rPr lang="en-GB" sz="2200" b="1" dirty="0"/>
              <a:t>Organization Participation:</a:t>
            </a:r>
            <a:endParaRPr lang="en-GB" sz="2200" dirty="0"/>
          </a:p>
          <a:p>
            <a:pPr lvl="1"/>
            <a:r>
              <a:rPr lang="en-GB" sz="2200" dirty="0"/>
              <a:t>Structured engagement with Organization Management module.</a:t>
            </a:r>
          </a:p>
          <a:p>
            <a:pPr lvl="1"/>
            <a:r>
              <a:rPr lang="en-GB" sz="2200" dirty="0"/>
              <a:t>Facilitates systematic registration, profile management, and project discovery.</a:t>
            </a:r>
          </a:p>
          <a:p>
            <a:pPr lvl="1"/>
            <a:r>
              <a:rPr lang="en-GB" sz="2200" dirty="0"/>
              <a:t>Result: Organizations matched with suitable CSR projects based on mission and expertise.</a:t>
            </a:r>
          </a:p>
          <a:p>
            <a:r>
              <a:rPr lang="en-GB" sz="2200" b="1" dirty="0"/>
              <a:t>CSR Project Management:</a:t>
            </a:r>
            <a:endParaRPr lang="en-GB" sz="2200" dirty="0"/>
          </a:p>
          <a:p>
            <a:pPr lvl="1"/>
            <a:r>
              <a:rPr lang="en-GB" sz="2200" dirty="0"/>
              <a:t>Empowers organizations to create, submit, and showcase impactful CSR initiatives.</a:t>
            </a:r>
          </a:p>
          <a:p>
            <a:pPr lvl="1"/>
            <a:r>
              <a:rPr lang="en-GB" sz="2200" dirty="0"/>
              <a:t>Includes a review and approval process for mission-aligned projects.</a:t>
            </a:r>
          </a:p>
          <a:p>
            <a:pPr lvl="1"/>
            <a:r>
              <a:rPr lang="en-GB" sz="2200" dirty="0"/>
              <a:t>Result: Meaningful contributions to societal challenges.</a:t>
            </a:r>
          </a:p>
          <a:p>
            <a:endParaRPr lang="en-GB" dirty="0"/>
          </a:p>
        </p:txBody>
      </p:sp>
    </p:spTree>
    <p:extLst>
      <p:ext uri="{BB962C8B-B14F-4D97-AF65-F5344CB8AC3E}">
        <p14:creationId xmlns:p14="http://schemas.microsoft.com/office/powerpoint/2010/main" val="1923928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Outcomes / Results Obtained</a:t>
            </a:r>
            <a:endParaRPr lang="en-IN" dirty="0"/>
          </a:p>
        </p:txBody>
      </p:sp>
      <p:sp>
        <p:nvSpPr>
          <p:cNvPr id="3" name="Content Placeholder 2"/>
          <p:cNvSpPr>
            <a:spLocks noGrp="1"/>
          </p:cNvSpPr>
          <p:nvPr>
            <p:ph idx="1"/>
          </p:nvPr>
        </p:nvSpPr>
        <p:spPr>
          <a:xfrm>
            <a:off x="838200" y="1325563"/>
            <a:ext cx="10515600" cy="4351338"/>
          </a:xfrm>
        </p:spPr>
        <p:txBody>
          <a:bodyPr>
            <a:normAutofit fontScale="92500"/>
          </a:bodyPr>
          <a:lstStyle/>
          <a:p>
            <a:r>
              <a:rPr lang="en-GB" sz="2200" b="1" dirty="0"/>
              <a:t>Volunteer Matching:</a:t>
            </a:r>
            <a:endParaRPr lang="en-GB" sz="2200" dirty="0"/>
          </a:p>
          <a:p>
            <a:pPr lvl="1"/>
            <a:r>
              <a:rPr lang="en-GB" sz="2200" dirty="0"/>
              <a:t>Volunteer Management module enables efficient matching of skills and interests.</a:t>
            </a:r>
          </a:p>
          <a:p>
            <a:pPr lvl="1"/>
            <a:r>
              <a:rPr lang="en-GB" sz="2200" dirty="0"/>
              <a:t>Matching and placement submodule ensures effective volunteer contribution.</a:t>
            </a:r>
          </a:p>
          <a:p>
            <a:pPr lvl="1"/>
            <a:r>
              <a:rPr lang="en-GB" sz="2200" dirty="0"/>
              <a:t>Result: Volunteers engaged in projects aligning with their abilities.</a:t>
            </a:r>
          </a:p>
          <a:p>
            <a:r>
              <a:rPr lang="en-GB" sz="2200" b="1" dirty="0"/>
              <a:t>Resource Management:</a:t>
            </a:r>
            <a:endParaRPr lang="en-GB" sz="2200" dirty="0"/>
          </a:p>
          <a:p>
            <a:pPr lvl="1"/>
            <a:r>
              <a:rPr lang="en-GB" sz="2200" dirty="0"/>
              <a:t>Transparent donation and request system via Resource Management module.</a:t>
            </a:r>
          </a:p>
          <a:p>
            <a:pPr lvl="1"/>
            <a:r>
              <a:rPr lang="en-GB" sz="2200" dirty="0"/>
              <a:t>Tracks and allocates resources efficiently to address project needs.</a:t>
            </a:r>
          </a:p>
          <a:p>
            <a:pPr lvl="1"/>
            <a:r>
              <a:rPr lang="en-GB" sz="2200" dirty="0"/>
              <a:t>Result: CSR projects receive necessary support for success.</a:t>
            </a:r>
          </a:p>
          <a:p>
            <a:r>
              <a:rPr lang="en-GB" sz="2200" b="1" dirty="0"/>
              <a:t>Communication and Collaboration:</a:t>
            </a:r>
            <a:endParaRPr lang="en-GB" sz="2200" dirty="0"/>
          </a:p>
          <a:p>
            <a:pPr lvl="1"/>
            <a:r>
              <a:rPr lang="en-GB" sz="2200" dirty="0"/>
              <a:t>Communication module with features like Project Discussion Forum fosters collaboration.</a:t>
            </a:r>
          </a:p>
          <a:p>
            <a:pPr lvl="1"/>
            <a:r>
              <a:rPr lang="en-GB" sz="2200" dirty="0"/>
              <a:t>Stakeholders share ideas, discuss projects, and stay updated.</a:t>
            </a:r>
          </a:p>
          <a:p>
            <a:pPr lvl="1"/>
            <a:r>
              <a:rPr lang="en-GB" sz="2200" dirty="0"/>
              <a:t>Result: Community and shared responsibility among users and organizations.</a:t>
            </a:r>
          </a:p>
          <a:p>
            <a:endParaRPr lang="en-IN" dirty="0"/>
          </a:p>
        </p:txBody>
      </p:sp>
    </p:spTree>
    <p:extLst>
      <p:ext uri="{BB962C8B-B14F-4D97-AF65-F5344CB8AC3E}">
        <p14:creationId xmlns:p14="http://schemas.microsoft.com/office/powerpoint/2010/main" val="3281857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Literature Review</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25068266"/>
              </p:ext>
            </p:extLst>
          </p:nvPr>
        </p:nvGraphicFramePr>
        <p:xfrm>
          <a:off x="838199" y="1049944"/>
          <a:ext cx="10196945" cy="4706620"/>
        </p:xfrm>
        <a:graphic>
          <a:graphicData uri="http://schemas.openxmlformats.org/drawingml/2006/table">
            <a:tbl>
              <a:tblPr firstRow="1" bandRow="1">
                <a:tableStyleId>{5C22544A-7EE6-4342-B048-85BDC9FD1C3A}</a:tableStyleId>
              </a:tblPr>
              <a:tblGrid>
                <a:gridCol w="845128">
                  <a:extLst>
                    <a:ext uri="{9D8B030D-6E8A-4147-A177-3AD203B41FA5}">
                      <a16:colId xmlns:a16="http://schemas.microsoft.com/office/drawing/2014/main" val="2802423601"/>
                    </a:ext>
                  </a:extLst>
                </a:gridCol>
                <a:gridCol w="3345873">
                  <a:extLst>
                    <a:ext uri="{9D8B030D-6E8A-4147-A177-3AD203B41FA5}">
                      <a16:colId xmlns:a16="http://schemas.microsoft.com/office/drawing/2014/main" val="2973490487"/>
                    </a:ext>
                  </a:extLst>
                </a:gridCol>
                <a:gridCol w="6005944">
                  <a:extLst>
                    <a:ext uri="{9D8B030D-6E8A-4147-A177-3AD203B41FA5}">
                      <a16:colId xmlns:a16="http://schemas.microsoft.com/office/drawing/2014/main" val="2397278352"/>
                    </a:ext>
                  </a:extLst>
                </a:gridCol>
              </a:tblGrid>
              <a:tr h="774700">
                <a:tc>
                  <a:txBody>
                    <a:bodyPr/>
                    <a:lstStyle/>
                    <a:p>
                      <a:pPr algn="l"/>
                      <a:r>
                        <a:rPr lang="en-IN" b="0" dirty="0">
                          <a:effectLst/>
                          <a:latin typeface="Google Sans"/>
                        </a:rPr>
                        <a:t>Sl. No</a:t>
                      </a:r>
                    </a:p>
                  </a:txBody>
                  <a:tcPr anchor="ctr"/>
                </a:tc>
                <a:tc>
                  <a:txBody>
                    <a:bodyPr/>
                    <a:lstStyle/>
                    <a:p>
                      <a:pPr algn="l"/>
                      <a:r>
                        <a:rPr lang="en-IN" b="0" dirty="0">
                          <a:effectLst/>
                          <a:latin typeface="Google Sans"/>
                        </a:rPr>
                        <a:t>Article</a:t>
                      </a:r>
                    </a:p>
                  </a:txBody>
                  <a:tcPr anchor="ctr"/>
                </a:tc>
                <a:tc>
                  <a:txBody>
                    <a:bodyPr/>
                    <a:lstStyle/>
                    <a:p>
                      <a:pPr algn="l"/>
                      <a:r>
                        <a:rPr lang="en-IN" b="0" dirty="0">
                          <a:effectLst/>
                          <a:latin typeface="Google Sans"/>
                        </a:rPr>
                        <a:t>Review</a:t>
                      </a:r>
                    </a:p>
                  </a:txBody>
                  <a:tcPr anchor="ctr"/>
                </a:tc>
                <a:extLst>
                  <a:ext uri="{0D108BD9-81ED-4DB2-BD59-A6C34878D82A}">
                    <a16:rowId xmlns:a16="http://schemas.microsoft.com/office/drawing/2014/main" val="3513855389"/>
                  </a:ext>
                </a:extLst>
              </a:tr>
              <a:tr h="1328650">
                <a:tc>
                  <a:txBody>
                    <a:bodyPr/>
                    <a:lstStyle/>
                    <a:p>
                      <a:r>
                        <a:rPr lang="en-IN" sz="1800" b="0" dirty="0">
                          <a:effectLst/>
                          <a:latin typeface="Google Sans"/>
                        </a:rPr>
                        <a:t>1</a:t>
                      </a:r>
                    </a:p>
                  </a:txBody>
                  <a:tcPr marL="152400" marR="152400" marT="152400" marB="152400" anchor="ctr"/>
                </a:tc>
                <a:tc>
                  <a:txBody>
                    <a:bodyPr/>
                    <a:lstStyle/>
                    <a:p>
                      <a:r>
                        <a:rPr lang="en-GB" sz="1800" b="0" dirty="0">
                          <a:effectLst/>
                          <a:latin typeface="Google Sans"/>
                        </a:rPr>
                        <a:t>A proposed methodological framework for the evaluation of corporate social responsibility</a:t>
                      </a:r>
                    </a:p>
                  </a:txBody>
                  <a:tcPr marL="152400" marR="152400" marT="152400" marB="152400" anchor="ctr"/>
                </a:tc>
                <a:tc>
                  <a:txBody>
                    <a:bodyPr/>
                    <a:lstStyle/>
                    <a:p>
                      <a:r>
                        <a:rPr lang="en-GB" sz="1800" b="0" dirty="0">
                          <a:effectLst/>
                          <a:latin typeface="Google Sans"/>
                        </a:rPr>
                        <a:t>Proposes a comprehensive framework for CSR implementation, covering various aspects and using qualitative and quantitative evaluation methods.</a:t>
                      </a:r>
                    </a:p>
                  </a:txBody>
                  <a:tcPr marL="152400" marR="152400" marT="152400" marB="152400" anchor="ctr"/>
                </a:tc>
                <a:extLst>
                  <a:ext uri="{0D108BD9-81ED-4DB2-BD59-A6C34878D82A}">
                    <a16:rowId xmlns:a16="http://schemas.microsoft.com/office/drawing/2014/main" val="2931867173"/>
                  </a:ext>
                </a:extLst>
              </a:tr>
              <a:tr h="1277388">
                <a:tc>
                  <a:txBody>
                    <a:bodyPr/>
                    <a:lstStyle/>
                    <a:p>
                      <a:r>
                        <a:rPr lang="en-IN" sz="1800" b="0" dirty="0">
                          <a:effectLst/>
                          <a:latin typeface="Google Sans"/>
                        </a:rPr>
                        <a:t>2</a:t>
                      </a:r>
                    </a:p>
                  </a:txBody>
                  <a:tcPr marL="152400" marR="152400" marT="152400" marB="152400" anchor="ctr"/>
                </a:tc>
                <a:tc>
                  <a:txBody>
                    <a:bodyPr/>
                    <a:lstStyle/>
                    <a:p>
                      <a:r>
                        <a:rPr lang="en-GB" sz="1800" b="0">
                          <a:effectLst/>
                          <a:latin typeface="Google Sans"/>
                        </a:rPr>
                        <a:t>Corporate Social Responsibility in India – A way to Socio Economic Development</a:t>
                      </a:r>
                    </a:p>
                  </a:txBody>
                  <a:tcPr marL="152400" marR="152400" marT="152400" marB="152400" anchor="ctr"/>
                </a:tc>
                <a:tc>
                  <a:txBody>
                    <a:bodyPr/>
                    <a:lstStyle/>
                    <a:p>
                      <a:r>
                        <a:rPr lang="en-GB" sz="1800" b="0" dirty="0" err="1">
                          <a:effectLst/>
                          <a:latin typeface="Google Sans"/>
                        </a:rPr>
                        <a:t>Analyzes</a:t>
                      </a:r>
                      <a:r>
                        <a:rPr lang="en-GB" sz="1800" b="0" dirty="0">
                          <a:effectLst/>
                          <a:latin typeface="Google Sans"/>
                        </a:rPr>
                        <a:t> the potential of CSR for socio-economic development in India, discussing government initiatives and challenges.</a:t>
                      </a:r>
                    </a:p>
                  </a:txBody>
                  <a:tcPr marL="152400" marR="152400" marT="152400" marB="152400" anchor="ctr"/>
                </a:tc>
                <a:extLst>
                  <a:ext uri="{0D108BD9-81ED-4DB2-BD59-A6C34878D82A}">
                    <a16:rowId xmlns:a16="http://schemas.microsoft.com/office/drawing/2014/main" val="3469919154"/>
                  </a:ext>
                </a:extLst>
              </a:tr>
              <a:tr h="1080654">
                <a:tc>
                  <a:txBody>
                    <a:bodyPr/>
                    <a:lstStyle/>
                    <a:p>
                      <a:r>
                        <a:rPr lang="en-IN" b="0">
                          <a:effectLst/>
                          <a:latin typeface="Google Sans"/>
                        </a:rPr>
                        <a:t>3</a:t>
                      </a:r>
                    </a:p>
                  </a:txBody>
                  <a:tcPr marL="152400" marR="152400" marT="152400" marB="152400" anchor="ctr"/>
                </a:tc>
                <a:tc>
                  <a:txBody>
                    <a:bodyPr/>
                    <a:lstStyle/>
                    <a:p>
                      <a:r>
                        <a:rPr lang="en-IN" b="0">
                          <a:effectLst/>
                          <a:latin typeface="Google Sans"/>
                        </a:rPr>
                        <a:t>Impact of corporate social responsibility on corporate reputation: Indian Scenario</a:t>
                      </a:r>
                    </a:p>
                  </a:txBody>
                  <a:tcPr marL="152400" marR="152400" marT="152400" marB="152400" anchor="ctr"/>
                </a:tc>
                <a:tc>
                  <a:txBody>
                    <a:bodyPr/>
                    <a:lstStyle/>
                    <a:p>
                      <a:r>
                        <a:rPr lang="en-GB" b="0" dirty="0">
                          <a:effectLst/>
                          <a:latin typeface="Google Sans"/>
                        </a:rPr>
                        <a:t>Investigates the relationship between CSR and reputation in India using a survey.</a:t>
                      </a:r>
                    </a:p>
                  </a:txBody>
                  <a:tcPr marL="152400" marR="152400" marT="152400" marB="152400" anchor="ctr"/>
                </a:tc>
                <a:extLst>
                  <a:ext uri="{0D108BD9-81ED-4DB2-BD59-A6C34878D82A}">
                    <a16:rowId xmlns:a16="http://schemas.microsoft.com/office/drawing/2014/main" val="376902540"/>
                  </a:ext>
                </a:extLst>
              </a:tr>
            </a:tbl>
          </a:graphicData>
        </a:graphic>
      </p:graphicFrame>
    </p:spTree>
    <p:extLst>
      <p:ext uri="{BB962C8B-B14F-4D97-AF65-F5344CB8AC3E}">
        <p14:creationId xmlns:p14="http://schemas.microsoft.com/office/powerpoint/2010/main" val="3767711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Outcomes / Results Obtained</a:t>
            </a:r>
            <a:endParaRPr lang="en-IN" dirty="0"/>
          </a:p>
        </p:txBody>
      </p:sp>
      <p:sp>
        <p:nvSpPr>
          <p:cNvPr id="3" name="Content Placeholder 2"/>
          <p:cNvSpPr>
            <a:spLocks noGrp="1"/>
          </p:cNvSpPr>
          <p:nvPr>
            <p:ph idx="1"/>
          </p:nvPr>
        </p:nvSpPr>
        <p:spPr>
          <a:xfrm>
            <a:off x="838200" y="1325563"/>
            <a:ext cx="10515600" cy="4351338"/>
          </a:xfrm>
        </p:spPr>
        <p:txBody>
          <a:bodyPr>
            <a:normAutofit fontScale="85000" lnSpcReduction="10000"/>
          </a:bodyPr>
          <a:lstStyle/>
          <a:p>
            <a:pPr algn="just"/>
            <a:r>
              <a:rPr lang="en-IN" sz="2400" b="1" dirty="0"/>
              <a:t>Recognition System:</a:t>
            </a:r>
            <a:endParaRPr lang="en-IN" sz="2400" dirty="0"/>
          </a:p>
          <a:p>
            <a:pPr lvl="1" algn="just"/>
            <a:r>
              <a:rPr lang="en-IN" dirty="0"/>
              <a:t>Volunteer Hours Tracking and Recognition submodule acknowledges contributions.</a:t>
            </a:r>
          </a:p>
          <a:p>
            <a:pPr lvl="1" algn="just"/>
            <a:r>
              <a:rPr lang="en-IN" dirty="0"/>
              <a:t>Positive feedback loop encourages ongoing volunteer engagement.</a:t>
            </a:r>
          </a:p>
          <a:p>
            <a:pPr lvl="1" algn="just"/>
            <a:r>
              <a:rPr lang="en-IN" dirty="0"/>
              <a:t>Result: Enhanced overall volunteer experience and sustained participation.</a:t>
            </a:r>
          </a:p>
          <a:p>
            <a:pPr algn="just"/>
            <a:r>
              <a:rPr lang="en-IN" sz="2400" b="1" dirty="0"/>
              <a:t>Resource Needs Assessment:</a:t>
            </a:r>
            <a:endParaRPr lang="en-IN" sz="2400" dirty="0"/>
          </a:p>
          <a:p>
            <a:pPr lvl="1" algn="just"/>
            <a:r>
              <a:rPr lang="en-IN" dirty="0"/>
              <a:t>Resource Needs Assessment and Prioritization submodule evaluates project requirements.</a:t>
            </a:r>
          </a:p>
          <a:p>
            <a:pPr lvl="1" algn="just"/>
            <a:r>
              <a:rPr lang="en-IN" dirty="0"/>
              <a:t>Offers insights to prioritize based on importance and impact.</a:t>
            </a:r>
          </a:p>
          <a:p>
            <a:pPr lvl="1" algn="just"/>
            <a:r>
              <a:rPr lang="en-IN" dirty="0"/>
              <a:t>Result: Judicious resource allocation for maximum initiative effectiveness.</a:t>
            </a:r>
          </a:p>
          <a:p>
            <a:pPr algn="just"/>
            <a:r>
              <a:rPr lang="en-IN" sz="2400" b="1" dirty="0"/>
              <a:t>Platform Integration:</a:t>
            </a:r>
            <a:endParaRPr lang="en-IN" sz="2400" dirty="0"/>
          </a:p>
          <a:p>
            <a:pPr lvl="1" algn="just"/>
            <a:r>
              <a:rPr lang="en-IN" dirty="0"/>
              <a:t>Seamless integration of HTML, CSS, JavaScript, Python, </a:t>
            </a:r>
            <a:r>
              <a:rPr lang="en-IN" dirty="0" err="1"/>
              <a:t>NodeJS</a:t>
            </a:r>
            <a:r>
              <a:rPr lang="en-IN" dirty="0"/>
              <a:t>, Firebase, </a:t>
            </a:r>
            <a:r>
              <a:rPr lang="en-IN" dirty="0" err="1"/>
              <a:t>Redis</a:t>
            </a:r>
            <a:r>
              <a:rPr lang="en-IN" dirty="0"/>
              <a:t>, and </a:t>
            </a:r>
            <a:r>
              <a:rPr lang="en-IN" dirty="0" err="1"/>
              <a:t>Postgres</a:t>
            </a:r>
            <a:r>
              <a:rPr lang="en-IN" dirty="0"/>
              <a:t>.</a:t>
            </a:r>
          </a:p>
          <a:p>
            <a:pPr lvl="1" algn="just"/>
            <a:r>
              <a:rPr lang="en-IN" dirty="0"/>
              <a:t>Creates a robust and scalable platform for enhanced user experience.</a:t>
            </a:r>
          </a:p>
          <a:p>
            <a:pPr lvl="1" algn="just"/>
            <a:r>
              <a:rPr lang="en-IN" dirty="0"/>
              <a:t>Result: Efficient communication, informed decision-making, and a powerful CSR platform.</a:t>
            </a:r>
          </a:p>
          <a:p>
            <a:endParaRPr lang="en-IN" dirty="0"/>
          </a:p>
        </p:txBody>
      </p:sp>
    </p:spTree>
    <p:extLst>
      <p:ext uri="{BB962C8B-B14F-4D97-AF65-F5344CB8AC3E}">
        <p14:creationId xmlns:p14="http://schemas.microsoft.com/office/powerpoint/2010/main" val="1504918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Conclusion</a:t>
            </a:r>
          </a:p>
        </p:txBody>
      </p:sp>
      <p:sp>
        <p:nvSpPr>
          <p:cNvPr id="3" name="Content Placeholder 2"/>
          <p:cNvSpPr>
            <a:spLocks noGrp="1"/>
          </p:cNvSpPr>
          <p:nvPr>
            <p:ph idx="1"/>
          </p:nvPr>
        </p:nvSpPr>
        <p:spPr>
          <a:xfrm>
            <a:off x="838200" y="1325563"/>
            <a:ext cx="10515600" cy="4351338"/>
          </a:xfrm>
        </p:spPr>
        <p:txBody>
          <a:bodyPr>
            <a:normAutofit fontScale="92500" lnSpcReduction="10000"/>
          </a:bodyPr>
          <a:lstStyle/>
          <a:p>
            <a:pPr algn="just"/>
            <a:r>
              <a:rPr lang="en-GB" sz="2000" dirty="0"/>
              <a:t>CSR Connect is a game-changer in corporate social responsibility. It's a platform that brings together organizations and individuals, making it easier to manage CSR activities in a centralized and transparent way. </a:t>
            </a:r>
          </a:p>
          <a:p>
            <a:pPr algn="just"/>
            <a:r>
              <a:rPr lang="en-GB" sz="2000" dirty="0"/>
              <a:t>The platform includes various modules for managing users, projects, volunteers, resources, and communication. This makes sure that everyone involved can contribute effectively to social and environmental issues.</a:t>
            </a:r>
          </a:p>
          <a:p>
            <a:pPr algn="just"/>
            <a:r>
              <a:rPr lang="en-GB" sz="2000" dirty="0"/>
              <a:t>The impact of CSR Connect is significant. It builds a stronger community by improving collaboration and sharing knowledge, and it makes CSR efforts more effective by focusing on transparency and proper resource use. </a:t>
            </a:r>
          </a:p>
          <a:p>
            <a:pPr algn="just"/>
            <a:r>
              <a:rPr lang="en-GB" sz="2000" dirty="0"/>
              <a:t>The platform is particularly good at matching volunteers with projects that fit their skills, which improves their experience and the impact of their work.</a:t>
            </a:r>
          </a:p>
          <a:p>
            <a:pPr algn="just"/>
            <a:r>
              <a:rPr lang="en-GB" sz="2000" dirty="0"/>
              <a:t>Overall, CSR Connect is more than just a tool for CSR; it's a catalyst for positive change. It shows how technology can bring people together to make a real difference in the world. </a:t>
            </a:r>
          </a:p>
          <a:p>
            <a:pPr algn="just"/>
            <a:r>
              <a:rPr lang="en-GB" sz="2000" dirty="0"/>
              <a:t>CSR Connect is leading the way to a future where corporate social responsibility is a key part of how we all work together for a better world.</a:t>
            </a:r>
          </a:p>
          <a:p>
            <a:pPr marL="0" indent="0">
              <a:buNone/>
            </a:pPr>
            <a:endParaRPr lang="en-GB" dirty="0"/>
          </a:p>
        </p:txBody>
      </p:sp>
    </p:spTree>
    <p:extLst>
      <p:ext uri="{BB962C8B-B14F-4D97-AF65-F5344CB8AC3E}">
        <p14:creationId xmlns:p14="http://schemas.microsoft.com/office/powerpoint/2010/main" val="2238571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References</a:t>
            </a:r>
          </a:p>
        </p:txBody>
      </p:sp>
      <p:sp>
        <p:nvSpPr>
          <p:cNvPr id="3" name="Content Placeholder 2"/>
          <p:cNvSpPr>
            <a:spLocks noGrp="1"/>
          </p:cNvSpPr>
          <p:nvPr>
            <p:ph idx="1"/>
          </p:nvPr>
        </p:nvSpPr>
        <p:spPr>
          <a:xfrm>
            <a:off x="838200" y="1050259"/>
            <a:ext cx="10515600" cy="5065405"/>
          </a:xfrm>
        </p:spPr>
        <p:txBody>
          <a:bodyPr>
            <a:normAutofit fontScale="70000" lnSpcReduction="20000"/>
          </a:bodyPr>
          <a:lstStyle/>
          <a:p>
            <a:pPr marL="0" indent="0">
              <a:buNone/>
            </a:pPr>
            <a:r>
              <a:rPr lang="en-US" dirty="0"/>
              <a:t>[1] Konstantin G. </a:t>
            </a:r>
            <a:r>
              <a:rPr lang="en-US" dirty="0" err="1"/>
              <a:t>Aravossis</a:t>
            </a:r>
            <a:r>
              <a:rPr lang="en-US" dirty="0"/>
              <a:t> and Nikolaos A. </a:t>
            </a:r>
            <a:r>
              <a:rPr lang="en-US" dirty="0" err="1"/>
              <a:t>Panayiotou</a:t>
            </a:r>
            <a:r>
              <a:rPr lang="en-US" dirty="0"/>
              <a:t>, "A proposed methodological framework for the evaluation of corporate social responsibility," 2006. </a:t>
            </a:r>
            <a:r>
              <a:rPr lang="en-IN" dirty="0"/>
              <a:t>Vol 98, pp 87-95, WIT Press 2006 DOI:</a:t>
            </a:r>
            <a:r>
              <a:rPr lang="en-IN" u="sng" dirty="0">
                <a:hlinkClick r:id="rId3"/>
              </a:rPr>
              <a:t>10.2495/EEIA060091</a:t>
            </a:r>
            <a:endParaRPr lang="en-IN" u="sng" dirty="0"/>
          </a:p>
          <a:p>
            <a:pPr marL="0" indent="0">
              <a:buNone/>
            </a:pPr>
            <a:endParaRPr lang="en-IN" dirty="0"/>
          </a:p>
          <a:p>
            <a:pPr marL="0" indent="0">
              <a:buNone/>
            </a:pPr>
            <a:r>
              <a:rPr lang="en-US" dirty="0"/>
              <a:t>[2] Dr. Lakshmana, "Corporate Social Responsibility in India – A way to Socio-Economic Development," 2011. </a:t>
            </a:r>
            <a:r>
              <a:rPr lang="en-IN" dirty="0"/>
              <a:t>DOI:</a:t>
            </a:r>
            <a:r>
              <a:rPr lang="en-IN" u="sng" dirty="0">
                <a:hlinkClick r:id="rId4"/>
              </a:rPr>
              <a:t>10.15373/2249555X/NOV2012/14</a:t>
            </a:r>
            <a:r>
              <a:rPr lang="en-IN" dirty="0"/>
              <a:t> Vol. 10, Issue, 12(D), pp. 36292-36298, December, 2019</a:t>
            </a:r>
          </a:p>
          <a:p>
            <a:pPr marL="0" indent="0">
              <a:buNone/>
            </a:pPr>
            <a:endParaRPr lang="en-IN" dirty="0"/>
          </a:p>
          <a:p>
            <a:pPr marL="0" indent="0">
              <a:buNone/>
            </a:pPr>
            <a:r>
              <a:rPr lang="en-US" dirty="0"/>
              <a:t>[3] </a:t>
            </a:r>
            <a:r>
              <a:rPr lang="en-US" dirty="0" err="1"/>
              <a:t>Miklesh</a:t>
            </a:r>
            <a:r>
              <a:rPr lang="en-US" dirty="0"/>
              <a:t> Prasad Yadav, "Impact of corporate social responsibility on corporate reputation: Indian Scenario," 2014. Vol.02 Issue-05, (May, 2014) ISSN: 2321-1784 (Impact Factor-3.259)</a:t>
            </a:r>
          </a:p>
          <a:p>
            <a:pPr marL="0" indent="0">
              <a:buNone/>
            </a:pPr>
            <a:endParaRPr lang="en-IN" dirty="0"/>
          </a:p>
          <a:p>
            <a:pPr marL="0" indent="0">
              <a:buNone/>
            </a:pPr>
            <a:r>
              <a:rPr lang="en-US" dirty="0"/>
              <a:t>[4] </a:t>
            </a:r>
            <a:r>
              <a:rPr lang="en-US" dirty="0" err="1"/>
              <a:t>Sudeshna</a:t>
            </a:r>
            <a:r>
              <a:rPr lang="en-US" dirty="0"/>
              <a:t> </a:t>
            </a:r>
            <a:r>
              <a:rPr lang="en-US" dirty="0" err="1"/>
              <a:t>Saha</a:t>
            </a:r>
            <a:r>
              <a:rPr lang="en-US" dirty="0"/>
              <a:t> and </a:t>
            </a:r>
            <a:r>
              <a:rPr lang="en-US" dirty="0" err="1"/>
              <a:t>Neelmani</a:t>
            </a:r>
            <a:r>
              <a:rPr lang="en-US" dirty="0"/>
              <a:t> </a:t>
            </a:r>
            <a:r>
              <a:rPr lang="en-US" dirty="0" err="1"/>
              <a:t>Jaysawal</a:t>
            </a:r>
            <a:r>
              <a:rPr lang="en-US" dirty="0"/>
              <a:t>, "Corporate Social Responsibility (CSR) in India: A Review," 2015. DOI:</a:t>
            </a:r>
            <a:r>
              <a:rPr lang="en-US" u="sng" dirty="0">
                <a:hlinkClick r:id="rId5"/>
              </a:rPr>
              <a:t>10.20896/saci.v3i2.146</a:t>
            </a:r>
            <a:r>
              <a:rPr lang="en-US" dirty="0"/>
              <a:t> </a:t>
            </a:r>
            <a:r>
              <a:rPr lang="en-IN" dirty="0"/>
              <a:t>License: </a:t>
            </a:r>
            <a:r>
              <a:rPr lang="en-IN" u="sng" dirty="0">
                <a:hlinkClick r:id="rId6"/>
              </a:rPr>
              <a:t>CC BY 4.0</a:t>
            </a:r>
            <a:r>
              <a:rPr lang="en-IN" dirty="0"/>
              <a:t> November 2015: </a:t>
            </a:r>
            <a:r>
              <a:rPr lang="en-IN" u="sng" dirty="0">
                <a:hlinkClick r:id="rId7"/>
              </a:rPr>
              <a:t>Space and Culture India</a:t>
            </a:r>
            <a:r>
              <a:rPr lang="en-IN" dirty="0"/>
              <a:t> 3(2):81-93</a:t>
            </a:r>
          </a:p>
          <a:p>
            <a:pPr marL="0" indent="0">
              <a:buNone/>
            </a:pPr>
            <a:endParaRPr lang="en-IN" dirty="0"/>
          </a:p>
          <a:p>
            <a:pPr marL="0" indent="0">
              <a:buNone/>
            </a:pPr>
            <a:r>
              <a:rPr lang="en-US" dirty="0"/>
              <a:t>[5] </a:t>
            </a:r>
            <a:r>
              <a:rPr lang="en-US" dirty="0" err="1"/>
              <a:t>Nidhi</a:t>
            </a:r>
            <a:r>
              <a:rPr lang="en-US" dirty="0"/>
              <a:t> </a:t>
            </a:r>
            <a:r>
              <a:rPr lang="en-US" dirty="0" err="1"/>
              <a:t>Tandon</a:t>
            </a:r>
            <a:r>
              <a:rPr lang="en-US" dirty="0"/>
              <a:t> and </a:t>
            </a:r>
            <a:r>
              <a:rPr lang="en-US" dirty="0" err="1"/>
              <a:t>Simran</a:t>
            </a:r>
            <a:r>
              <a:rPr lang="en-US" dirty="0"/>
              <a:t> Kaur, "The Role of Corporate Social Responsibility in India," 2017. DOI:</a:t>
            </a:r>
            <a:r>
              <a:rPr lang="en-US" u="sng" dirty="0">
                <a:hlinkClick r:id="rId5"/>
              </a:rPr>
              <a:t>10.20896/saci.v3i2.156</a:t>
            </a:r>
            <a:r>
              <a:rPr lang="en-US" dirty="0"/>
              <a:t> vol. 55, no. 2, pp. 215-22</a:t>
            </a:r>
            <a:endParaRPr lang="en-IN" dirty="0"/>
          </a:p>
        </p:txBody>
      </p:sp>
    </p:spTree>
    <p:extLst>
      <p:ext uri="{BB962C8B-B14F-4D97-AF65-F5344CB8AC3E}">
        <p14:creationId xmlns:p14="http://schemas.microsoft.com/office/powerpoint/2010/main" val="3613863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References</a:t>
            </a:r>
            <a:endParaRPr lang="en-IN" dirty="0"/>
          </a:p>
        </p:txBody>
      </p:sp>
      <p:sp>
        <p:nvSpPr>
          <p:cNvPr id="3" name="Content Placeholder 2"/>
          <p:cNvSpPr>
            <a:spLocks noGrp="1"/>
          </p:cNvSpPr>
          <p:nvPr>
            <p:ph idx="1"/>
          </p:nvPr>
        </p:nvSpPr>
        <p:spPr>
          <a:xfrm>
            <a:off x="838200" y="1059811"/>
            <a:ext cx="10515600" cy="4937586"/>
          </a:xfrm>
        </p:spPr>
        <p:txBody>
          <a:bodyPr>
            <a:noAutofit/>
          </a:bodyPr>
          <a:lstStyle/>
          <a:p>
            <a:pPr marL="0" indent="0">
              <a:buNone/>
            </a:pPr>
            <a:r>
              <a:rPr lang="en-US" sz="1700" dirty="0"/>
              <a:t>[6] </a:t>
            </a:r>
            <a:r>
              <a:rPr lang="en-US" sz="1700" dirty="0" err="1"/>
              <a:t>Badur</a:t>
            </a:r>
            <a:r>
              <a:rPr lang="en-US" sz="1700" dirty="0"/>
              <a:t> Raja </a:t>
            </a:r>
            <a:r>
              <a:rPr lang="en-US" sz="1700" dirty="0" err="1"/>
              <a:t>Mannar</a:t>
            </a:r>
            <a:r>
              <a:rPr lang="en-US" sz="1700" dirty="0"/>
              <a:t>, "Corporate Governance and Corporate Social Responsibility: The Indian Context," 2017. Volume 9 Issue 1 [Year-2018] ISSN 2319-9202 </a:t>
            </a:r>
            <a:r>
              <a:rPr lang="en-IN" sz="1700" dirty="0"/>
              <a:t>DOI:</a:t>
            </a:r>
            <a:r>
              <a:rPr lang="en-IN" sz="1700" u="sng" dirty="0">
                <a:hlinkClick r:id="rId2"/>
              </a:rPr>
              <a:t>10.2495/EEIA0600671</a:t>
            </a:r>
            <a:endParaRPr lang="en-IN" sz="1700" dirty="0"/>
          </a:p>
          <a:p>
            <a:pPr marL="0" indent="0">
              <a:buNone/>
            </a:pPr>
            <a:endParaRPr lang="en-IN" sz="1700" dirty="0"/>
          </a:p>
          <a:p>
            <a:pPr marL="0" indent="0">
              <a:buNone/>
            </a:pPr>
            <a:r>
              <a:rPr lang="en-US" sz="1700" dirty="0"/>
              <a:t>[7] Mohammad Amir, "A study of corporate social responsibility (CSR) initiatives of selected organizations in and around Pune city, state of Maharashtra, India," 2019. Vol. 4 • Nº 16 •</a:t>
            </a:r>
            <a:r>
              <a:rPr lang="en-US" sz="1700" dirty="0" err="1"/>
              <a:t>Junio</a:t>
            </a:r>
            <a:r>
              <a:rPr lang="en-US" sz="1700" dirty="0"/>
              <a:t> 2019ISSN 2477-9083 pp. 375 - 383   ISSN  2477-9083 </a:t>
            </a:r>
            <a:r>
              <a:rPr lang="en-IN" sz="1700" dirty="0"/>
              <a:t>Vol. 4 • Nº 16 • </a:t>
            </a:r>
            <a:r>
              <a:rPr lang="en-IN" sz="1700" dirty="0" err="1"/>
              <a:t>Junio</a:t>
            </a:r>
            <a:r>
              <a:rPr lang="en-IN" sz="1700" dirty="0"/>
              <a:t> 2019 ISSN 2477-9083</a:t>
            </a:r>
          </a:p>
          <a:p>
            <a:pPr marL="0" indent="0">
              <a:buNone/>
            </a:pPr>
            <a:endParaRPr lang="en-IN" sz="1700" dirty="0"/>
          </a:p>
          <a:p>
            <a:pPr marL="0" indent="0">
              <a:buNone/>
            </a:pPr>
            <a:r>
              <a:rPr lang="en-US" sz="1700" dirty="0"/>
              <a:t>[8] Dr. Kiran </a:t>
            </a:r>
            <a:r>
              <a:rPr lang="en-US" sz="1700" dirty="0" err="1"/>
              <a:t>Kakade</a:t>
            </a:r>
            <a:r>
              <a:rPr lang="en-US" sz="1700" dirty="0"/>
              <a:t>, "A Comparative Study of Corporate Social Responsibility Practices in India," 2019. DOI:</a:t>
            </a:r>
            <a:r>
              <a:rPr lang="en-US" sz="1700" u="sng" dirty="0">
                <a:hlinkClick r:id="rId3"/>
              </a:rPr>
              <a:t>10.13140/RG.2.2.28202.47047</a:t>
            </a:r>
            <a:r>
              <a:rPr lang="en-US" sz="1700" dirty="0"/>
              <a:t> </a:t>
            </a:r>
            <a:r>
              <a:rPr lang="en-IN" sz="1700" dirty="0"/>
              <a:t>Vol.3, Issue 5(Sep.- Oct), pp. 17-27. , 17-27. </a:t>
            </a:r>
          </a:p>
          <a:p>
            <a:pPr marL="0" indent="0">
              <a:buNone/>
            </a:pPr>
            <a:endParaRPr lang="en-IN" sz="1700" dirty="0"/>
          </a:p>
          <a:p>
            <a:pPr marL="0" indent="0">
              <a:buNone/>
            </a:pPr>
            <a:r>
              <a:rPr lang="en-US" sz="1700" dirty="0"/>
              <a:t>[9] </a:t>
            </a:r>
            <a:r>
              <a:rPr lang="en-US" sz="1700" dirty="0" err="1"/>
              <a:t>Vethirajan</a:t>
            </a:r>
            <a:r>
              <a:rPr lang="en-US" sz="1700" dirty="0"/>
              <a:t> . C, </a:t>
            </a:r>
            <a:r>
              <a:rPr lang="en-US" sz="1700" dirty="0" err="1"/>
              <a:t>Ariyadevi</a:t>
            </a:r>
            <a:r>
              <a:rPr lang="en-US" sz="1700" dirty="0"/>
              <a:t> . N, </a:t>
            </a:r>
            <a:r>
              <a:rPr lang="en-US" sz="1700" dirty="0" err="1"/>
              <a:t>J.Antony</a:t>
            </a:r>
            <a:r>
              <a:rPr lang="en-US" sz="1700" dirty="0"/>
              <a:t> Nancy, </a:t>
            </a:r>
            <a:r>
              <a:rPr lang="en-US" sz="1700" dirty="0" err="1"/>
              <a:t>S.Jeya</a:t>
            </a:r>
            <a:r>
              <a:rPr lang="en-US" sz="1700" dirty="0"/>
              <a:t> </a:t>
            </a:r>
            <a:r>
              <a:rPr lang="en-US" sz="1700" dirty="0" err="1"/>
              <a:t>Chitra</a:t>
            </a:r>
            <a:r>
              <a:rPr lang="en-US" sz="1700" dirty="0"/>
              <a:t>, "A literature review: Corporate social responsibility practices of Indian companies," 2020. </a:t>
            </a:r>
            <a:r>
              <a:rPr lang="en-IN" sz="1700" dirty="0"/>
              <a:t>May 2020 </a:t>
            </a:r>
            <a:r>
              <a:rPr lang="en-IN" sz="1700" dirty="0" err="1">
                <a:hlinkClick r:id="rId4"/>
              </a:rPr>
              <a:t>Aegaeum</a:t>
            </a:r>
            <a:r>
              <a:rPr lang="en-IN" sz="1700" dirty="0"/>
              <a:t> 8(5):236-251</a:t>
            </a:r>
          </a:p>
          <a:p>
            <a:pPr marL="0" indent="0">
              <a:buNone/>
            </a:pPr>
            <a:endParaRPr lang="en-IN" sz="1700" dirty="0"/>
          </a:p>
          <a:p>
            <a:pPr marL="0" indent="0">
              <a:buNone/>
            </a:pPr>
            <a:r>
              <a:rPr lang="en-US" sz="1700" dirty="0"/>
              <a:t>[10] </a:t>
            </a:r>
            <a:r>
              <a:rPr lang="en-US" sz="1700" dirty="0" err="1"/>
              <a:t>Sunita</a:t>
            </a:r>
            <a:r>
              <a:rPr lang="en-US" sz="1700" dirty="0"/>
              <a:t> </a:t>
            </a:r>
            <a:r>
              <a:rPr lang="en-US" sz="1700" dirty="0" err="1"/>
              <a:t>Pachar</a:t>
            </a:r>
            <a:r>
              <a:rPr lang="en-US" sz="1700" dirty="0"/>
              <a:t> and </a:t>
            </a:r>
            <a:r>
              <a:rPr lang="en-US" sz="1700" dirty="0" err="1"/>
              <a:t>Rubee</a:t>
            </a:r>
            <a:r>
              <a:rPr lang="en-US" sz="1700" dirty="0"/>
              <a:t> Singh, "Role of Sustainable Development Goals and Corporate Social Responsibility in India’s Growth: Opportunities and Challenges," 2021. </a:t>
            </a:r>
            <a:r>
              <a:rPr lang="en-IN" sz="1700" dirty="0"/>
              <a:t>June 2021 </a:t>
            </a:r>
            <a:r>
              <a:rPr lang="en-IN" sz="1700" u="sng" dirty="0">
                <a:hlinkClick r:id="rId5"/>
              </a:rPr>
              <a:t>The Empirical Economics Letters</a:t>
            </a:r>
            <a:r>
              <a:rPr lang="en-IN" sz="1700" dirty="0"/>
              <a:t> 20(Special Issue 2)</a:t>
            </a:r>
          </a:p>
        </p:txBody>
      </p:sp>
    </p:spTree>
    <p:extLst>
      <p:ext uri="{BB962C8B-B14F-4D97-AF65-F5344CB8AC3E}">
        <p14:creationId xmlns:p14="http://schemas.microsoft.com/office/powerpoint/2010/main" val="2999473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Publication Details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7163" y="1325563"/>
            <a:ext cx="4178710" cy="4351337"/>
          </a:xfrm>
        </p:spPr>
      </p:pic>
    </p:spTree>
    <p:extLst>
      <p:ext uri="{BB962C8B-B14F-4D97-AF65-F5344CB8AC3E}">
        <p14:creationId xmlns:p14="http://schemas.microsoft.com/office/powerpoint/2010/main" val="625457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49120" y="2076401"/>
            <a:ext cx="5468203" cy="941696"/>
          </a:xfrm>
        </p:spPr>
        <p:txBody>
          <a:bodyPr>
            <a:noAutofit/>
          </a:bodyPr>
          <a:lstStyle/>
          <a:p>
            <a:pPr marL="0" indent="0" algn="ctr">
              <a:buNone/>
            </a:pPr>
            <a:r>
              <a:rPr lang="en-GB" sz="9600" dirty="0"/>
              <a:t>Thank You</a:t>
            </a:r>
          </a:p>
        </p:txBody>
      </p:sp>
      <p:pic>
        <p:nvPicPr>
          <p:cNvPr id="4" name="Picture 6" descr="http://cdn.worldofflowers.eu/media/productphotos/1146.jpg"/>
          <p:cNvPicPr>
            <a:picLocks noChangeAspect="1" noChangeArrowheads="1"/>
          </p:cNvPicPr>
          <p:nvPr/>
        </p:nvPicPr>
        <p:blipFill>
          <a:blip r:embed="rId2">
            <a:extLst>
              <a:ext uri="{28A0092B-C50C-407E-A947-70E740481C1C}">
                <a14:useLocalDpi xmlns:a14="http://schemas.microsoft.com/office/drawing/2010/main" val="0"/>
              </a:ext>
            </a:extLst>
          </a:blip>
          <a:srcRect t="5981" b="8089"/>
          <a:stretch>
            <a:fillRect/>
          </a:stretch>
        </p:blipFill>
        <p:spPr bwMode="auto">
          <a:xfrm>
            <a:off x="694805" y="1025204"/>
            <a:ext cx="4493025" cy="386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167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Literature Review</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85284878"/>
              </p:ext>
            </p:extLst>
          </p:nvPr>
        </p:nvGraphicFramePr>
        <p:xfrm>
          <a:off x="838200" y="954348"/>
          <a:ext cx="10515600" cy="4760652"/>
        </p:xfrm>
        <a:graphic>
          <a:graphicData uri="http://schemas.openxmlformats.org/drawingml/2006/table">
            <a:tbl>
              <a:tblPr firstRow="1" bandRow="1">
                <a:tableStyleId>{5C22544A-7EE6-4342-B048-85BDC9FD1C3A}</a:tableStyleId>
              </a:tblPr>
              <a:tblGrid>
                <a:gridCol w="1285887">
                  <a:extLst>
                    <a:ext uri="{9D8B030D-6E8A-4147-A177-3AD203B41FA5}">
                      <a16:colId xmlns:a16="http://schemas.microsoft.com/office/drawing/2014/main" val="3372190541"/>
                    </a:ext>
                  </a:extLst>
                </a:gridCol>
                <a:gridCol w="3512667">
                  <a:extLst>
                    <a:ext uri="{9D8B030D-6E8A-4147-A177-3AD203B41FA5}">
                      <a16:colId xmlns:a16="http://schemas.microsoft.com/office/drawing/2014/main" val="3534253633"/>
                    </a:ext>
                  </a:extLst>
                </a:gridCol>
                <a:gridCol w="5717046">
                  <a:extLst>
                    <a:ext uri="{9D8B030D-6E8A-4147-A177-3AD203B41FA5}">
                      <a16:colId xmlns:a16="http://schemas.microsoft.com/office/drawing/2014/main" val="2777188890"/>
                    </a:ext>
                  </a:extLst>
                </a:gridCol>
              </a:tblGrid>
              <a:tr h="698500">
                <a:tc>
                  <a:txBody>
                    <a:bodyPr/>
                    <a:lstStyle/>
                    <a:p>
                      <a:pPr algn="l"/>
                      <a:r>
                        <a:rPr lang="en-IN" b="0" dirty="0">
                          <a:effectLst/>
                          <a:latin typeface="Google Sans"/>
                        </a:rPr>
                        <a:t>Sl. No</a:t>
                      </a:r>
                    </a:p>
                  </a:txBody>
                  <a:tcPr anchor="ctr"/>
                </a:tc>
                <a:tc>
                  <a:txBody>
                    <a:bodyPr/>
                    <a:lstStyle/>
                    <a:p>
                      <a:pPr algn="l"/>
                      <a:r>
                        <a:rPr lang="en-IN" b="0" dirty="0">
                          <a:effectLst/>
                          <a:latin typeface="Google Sans"/>
                        </a:rPr>
                        <a:t>Article</a:t>
                      </a:r>
                    </a:p>
                  </a:txBody>
                  <a:tcPr anchor="ctr"/>
                </a:tc>
                <a:tc>
                  <a:txBody>
                    <a:bodyPr/>
                    <a:lstStyle/>
                    <a:p>
                      <a:pPr algn="l"/>
                      <a:r>
                        <a:rPr lang="en-IN" b="0" dirty="0">
                          <a:effectLst/>
                          <a:latin typeface="Google Sans"/>
                        </a:rPr>
                        <a:t>Review</a:t>
                      </a:r>
                    </a:p>
                  </a:txBody>
                  <a:tcPr anchor="ctr"/>
                </a:tc>
                <a:extLst>
                  <a:ext uri="{0D108BD9-81ED-4DB2-BD59-A6C34878D82A}">
                    <a16:rowId xmlns:a16="http://schemas.microsoft.com/office/drawing/2014/main" val="3452186408"/>
                  </a:ext>
                </a:extLst>
              </a:tr>
              <a:tr h="1330036">
                <a:tc>
                  <a:txBody>
                    <a:bodyPr/>
                    <a:lstStyle/>
                    <a:p>
                      <a:r>
                        <a:rPr lang="en-IN" b="0" dirty="0">
                          <a:effectLst/>
                          <a:latin typeface="Google Sans"/>
                        </a:rPr>
                        <a:t>4</a:t>
                      </a:r>
                    </a:p>
                  </a:txBody>
                  <a:tcPr marL="152400" marR="152400" marT="152400" marB="152400" anchor="ctr"/>
                </a:tc>
                <a:tc>
                  <a:txBody>
                    <a:bodyPr/>
                    <a:lstStyle/>
                    <a:p>
                      <a:r>
                        <a:rPr lang="en-IN" b="0" dirty="0">
                          <a:effectLst/>
                          <a:latin typeface="Google Sans"/>
                        </a:rPr>
                        <a:t>Corporate Social Responsibility (CSR) in India: A Review</a:t>
                      </a:r>
                    </a:p>
                  </a:txBody>
                  <a:tcPr marL="152400" marR="152400" marT="152400" marB="152400" anchor="ctr"/>
                </a:tc>
                <a:tc>
                  <a:txBody>
                    <a:bodyPr/>
                    <a:lstStyle/>
                    <a:p>
                      <a:r>
                        <a:rPr lang="en-GB" b="0" dirty="0">
                          <a:effectLst/>
                          <a:latin typeface="Google Sans"/>
                        </a:rPr>
                        <a:t>Offers a comprehensive and structured approach to evaluate CSR programs, with a framework adaptable to different sectors.</a:t>
                      </a:r>
                    </a:p>
                  </a:txBody>
                  <a:tcPr marL="152400" marR="152400" marT="152400" marB="152400" anchor="ctr"/>
                </a:tc>
                <a:extLst>
                  <a:ext uri="{0D108BD9-81ED-4DB2-BD59-A6C34878D82A}">
                    <a16:rowId xmlns:a16="http://schemas.microsoft.com/office/drawing/2014/main" val="3556941015"/>
                  </a:ext>
                </a:extLst>
              </a:tr>
              <a:tr h="1330036">
                <a:tc>
                  <a:txBody>
                    <a:bodyPr/>
                    <a:lstStyle/>
                    <a:p>
                      <a:r>
                        <a:rPr lang="en-IN" b="0">
                          <a:effectLst/>
                          <a:latin typeface="Google Sans"/>
                        </a:rPr>
                        <a:t>5</a:t>
                      </a:r>
                    </a:p>
                  </a:txBody>
                  <a:tcPr marL="152400" marR="152400" marT="152400" marB="152400" anchor="ctr"/>
                </a:tc>
                <a:tc>
                  <a:txBody>
                    <a:bodyPr/>
                    <a:lstStyle/>
                    <a:p>
                      <a:r>
                        <a:rPr lang="en-GB" b="0" dirty="0">
                          <a:effectLst/>
                          <a:latin typeface="Google Sans"/>
                        </a:rPr>
                        <a:t>The Role of Corporate Social Responsibility in India</a:t>
                      </a:r>
                    </a:p>
                  </a:txBody>
                  <a:tcPr marL="152400" marR="152400" marT="152400" marB="152400" anchor="ctr"/>
                </a:tc>
                <a:tc>
                  <a:txBody>
                    <a:bodyPr/>
                    <a:lstStyle/>
                    <a:p>
                      <a:r>
                        <a:rPr lang="en-GB" b="0">
                          <a:effectLst/>
                          <a:latin typeface="Google Sans"/>
                        </a:rPr>
                        <a:t>Analyzes the importance of CSR for socio-economic development in India, including government initiatives.</a:t>
                      </a:r>
                    </a:p>
                  </a:txBody>
                  <a:tcPr marL="152400" marR="152400" marT="152400" marB="152400" anchor="ctr"/>
                </a:tc>
                <a:extLst>
                  <a:ext uri="{0D108BD9-81ED-4DB2-BD59-A6C34878D82A}">
                    <a16:rowId xmlns:a16="http://schemas.microsoft.com/office/drawing/2014/main" val="4232085589"/>
                  </a:ext>
                </a:extLst>
              </a:tr>
              <a:tr h="1226128">
                <a:tc>
                  <a:txBody>
                    <a:bodyPr/>
                    <a:lstStyle/>
                    <a:p>
                      <a:r>
                        <a:rPr lang="en-IN" b="0">
                          <a:effectLst/>
                          <a:latin typeface="Google Sans"/>
                        </a:rPr>
                        <a:t>6</a:t>
                      </a:r>
                    </a:p>
                  </a:txBody>
                  <a:tcPr marL="152400" marR="152400" marT="152400" marB="152400" anchor="ctr"/>
                </a:tc>
                <a:tc>
                  <a:txBody>
                    <a:bodyPr/>
                    <a:lstStyle/>
                    <a:p>
                      <a:r>
                        <a:rPr lang="en-GB" b="0">
                          <a:effectLst/>
                          <a:latin typeface="Google Sans"/>
                        </a:rPr>
                        <a:t>Corporate Governance and Corporate Social Responsibility: The Indian Context</a:t>
                      </a:r>
                    </a:p>
                  </a:txBody>
                  <a:tcPr marL="152400" marR="152400" marT="152400" marB="152400" anchor="ctr"/>
                </a:tc>
                <a:tc>
                  <a:txBody>
                    <a:bodyPr/>
                    <a:lstStyle/>
                    <a:p>
                      <a:r>
                        <a:rPr lang="en-GB" b="0" dirty="0">
                          <a:effectLst/>
                          <a:latin typeface="Google Sans"/>
                        </a:rPr>
                        <a:t>Explores the interaction between corporate governance and CSR in India, using a survey to </a:t>
                      </a:r>
                      <a:r>
                        <a:rPr lang="en-GB" b="0" dirty="0" err="1">
                          <a:effectLst/>
                          <a:latin typeface="Google Sans"/>
                        </a:rPr>
                        <a:t>analyze</a:t>
                      </a:r>
                      <a:r>
                        <a:rPr lang="en-GB" b="0" dirty="0">
                          <a:effectLst/>
                          <a:latin typeface="Google Sans"/>
                        </a:rPr>
                        <a:t> perceptions.</a:t>
                      </a:r>
                    </a:p>
                  </a:txBody>
                  <a:tcPr marL="152400" marR="152400" marT="152400" marB="152400" anchor="ctr"/>
                </a:tc>
                <a:extLst>
                  <a:ext uri="{0D108BD9-81ED-4DB2-BD59-A6C34878D82A}">
                    <a16:rowId xmlns:a16="http://schemas.microsoft.com/office/drawing/2014/main" val="2724315923"/>
                  </a:ext>
                </a:extLst>
              </a:tr>
            </a:tbl>
          </a:graphicData>
        </a:graphic>
      </p:graphicFrame>
    </p:spTree>
    <p:extLst>
      <p:ext uri="{BB962C8B-B14F-4D97-AF65-F5344CB8AC3E}">
        <p14:creationId xmlns:p14="http://schemas.microsoft.com/office/powerpoint/2010/main" val="53542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Literature Review</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764175"/>
              </p:ext>
            </p:extLst>
          </p:nvPr>
        </p:nvGraphicFramePr>
        <p:xfrm>
          <a:off x="838200" y="1174045"/>
          <a:ext cx="10515600" cy="4665646"/>
        </p:xfrm>
        <a:graphic>
          <a:graphicData uri="http://schemas.openxmlformats.org/drawingml/2006/table">
            <a:tbl>
              <a:tblPr firstRow="1" bandRow="1">
                <a:tableStyleId>{5C22544A-7EE6-4342-B048-85BDC9FD1C3A}</a:tableStyleId>
              </a:tblPr>
              <a:tblGrid>
                <a:gridCol w="1146077">
                  <a:extLst>
                    <a:ext uri="{9D8B030D-6E8A-4147-A177-3AD203B41FA5}">
                      <a16:colId xmlns:a16="http://schemas.microsoft.com/office/drawing/2014/main" val="2495382788"/>
                    </a:ext>
                  </a:extLst>
                </a:gridCol>
                <a:gridCol w="4109440">
                  <a:extLst>
                    <a:ext uri="{9D8B030D-6E8A-4147-A177-3AD203B41FA5}">
                      <a16:colId xmlns:a16="http://schemas.microsoft.com/office/drawing/2014/main" val="3220632400"/>
                    </a:ext>
                  </a:extLst>
                </a:gridCol>
                <a:gridCol w="5260083">
                  <a:extLst>
                    <a:ext uri="{9D8B030D-6E8A-4147-A177-3AD203B41FA5}">
                      <a16:colId xmlns:a16="http://schemas.microsoft.com/office/drawing/2014/main" val="4023310825"/>
                    </a:ext>
                  </a:extLst>
                </a:gridCol>
              </a:tblGrid>
              <a:tr h="791599">
                <a:tc>
                  <a:txBody>
                    <a:bodyPr/>
                    <a:lstStyle/>
                    <a:p>
                      <a:pPr algn="l"/>
                      <a:r>
                        <a:rPr lang="en-IN" b="0" dirty="0">
                          <a:effectLst/>
                          <a:latin typeface="Google Sans"/>
                        </a:rPr>
                        <a:t>Sl. No</a:t>
                      </a:r>
                    </a:p>
                  </a:txBody>
                  <a:tcPr anchor="ctr"/>
                </a:tc>
                <a:tc>
                  <a:txBody>
                    <a:bodyPr/>
                    <a:lstStyle/>
                    <a:p>
                      <a:pPr algn="l"/>
                      <a:r>
                        <a:rPr lang="en-IN" b="0" dirty="0">
                          <a:effectLst/>
                          <a:latin typeface="Google Sans"/>
                        </a:rPr>
                        <a:t>Article</a:t>
                      </a:r>
                    </a:p>
                  </a:txBody>
                  <a:tcPr anchor="ctr"/>
                </a:tc>
                <a:tc>
                  <a:txBody>
                    <a:bodyPr/>
                    <a:lstStyle/>
                    <a:p>
                      <a:pPr algn="l"/>
                      <a:r>
                        <a:rPr lang="en-IN" b="0" dirty="0">
                          <a:effectLst/>
                          <a:latin typeface="Google Sans"/>
                        </a:rPr>
                        <a:t>Review</a:t>
                      </a:r>
                    </a:p>
                  </a:txBody>
                  <a:tcPr anchor="ctr"/>
                </a:tc>
                <a:extLst>
                  <a:ext uri="{0D108BD9-81ED-4DB2-BD59-A6C34878D82A}">
                    <a16:rowId xmlns:a16="http://schemas.microsoft.com/office/drawing/2014/main" val="4250335141"/>
                  </a:ext>
                </a:extLst>
              </a:tr>
              <a:tr h="1297101">
                <a:tc>
                  <a:txBody>
                    <a:bodyPr/>
                    <a:lstStyle/>
                    <a:p>
                      <a:r>
                        <a:rPr lang="en-IN" b="0">
                          <a:effectLst/>
                          <a:latin typeface="Google Sans"/>
                        </a:rPr>
                        <a:t>7</a:t>
                      </a:r>
                    </a:p>
                  </a:txBody>
                  <a:tcPr marL="152400" marR="152400" marT="152400" marB="152400" anchor="ctr"/>
                </a:tc>
                <a:tc>
                  <a:txBody>
                    <a:bodyPr/>
                    <a:lstStyle/>
                    <a:p>
                      <a:r>
                        <a:rPr lang="en-GB" b="0">
                          <a:effectLst/>
                          <a:latin typeface="Google Sans"/>
                        </a:rPr>
                        <a:t>A study of corporate social responsibility (CSR) initiatives of selected organizations in and around Pune city, state of Maharashtra, India</a:t>
                      </a:r>
                    </a:p>
                  </a:txBody>
                  <a:tcPr marL="152400" marR="152400" marT="152400" marB="152400" anchor="ctr"/>
                </a:tc>
                <a:tc>
                  <a:txBody>
                    <a:bodyPr/>
                    <a:lstStyle/>
                    <a:p>
                      <a:r>
                        <a:rPr lang="en-GB" b="0">
                          <a:effectLst/>
                          <a:latin typeface="Google Sans"/>
                        </a:rPr>
                        <a:t>Provides a localized analysis of CSR practices in Pune, focusing on perceptions and specific approaches.</a:t>
                      </a:r>
                    </a:p>
                  </a:txBody>
                  <a:tcPr marL="152400" marR="152400" marT="152400" marB="152400" anchor="ctr"/>
                </a:tc>
                <a:extLst>
                  <a:ext uri="{0D108BD9-81ED-4DB2-BD59-A6C34878D82A}">
                    <a16:rowId xmlns:a16="http://schemas.microsoft.com/office/drawing/2014/main" val="3721239920"/>
                  </a:ext>
                </a:extLst>
              </a:tr>
              <a:tr h="370840">
                <a:tc>
                  <a:txBody>
                    <a:bodyPr/>
                    <a:lstStyle/>
                    <a:p>
                      <a:r>
                        <a:rPr lang="en-IN" b="0">
                          <a:effectLst/>
                          <a:latin typeface="Google Sans"/>
                        </a:rPr>
                        <a:t>8</a:t>
                      </a:r>
                    </a:p>
                  </a:txBody>
                  <a:tcPr marL="152400" marR="152400" marT="152400" marB="152400" anchor="ctr"/>
                </a:tc>
                <a:tc>
                  <a:txBody>
                    <a:bodyPr/>
                    <a:lstStyle/>
                    <a:p>
                      <a:r>
                        <a:rPr lang="en-GB" b="0" dirty="0">
                          <a:effectLst/>
                          <a:latin typeface="Google Sans"/>
                        </a:rPr>
                        <a:t>A Comparative Study of Corporate Social Responsibility Practices in India</a:t>
                      </a:r>
                    </a:p>
                  </a:txBody>
                  <a:tcPr marL="152400" marR="152400" marT="152400" marB="152400" anchor="ctr"/>
                </a:tc>
                <a:tc>
                  <a:txBody>
                    <a:bodyPr/>
                    <a:lstStyle/>
                    <a:p>
                      <a:r>
                        <a:rPr lang="en-GB" b="0" dirty="0">
                          <a:effectLst/>
                          <a:latin typeface="Google Sans"/>
                        </a:rPr>
                        <a:t>Analyses CSR practices of Indian companies, focusing on their approach to balancing financial, social, and ecological goals.</a:t>
                      </a:r>
                    </a:p>
                  </a:txBody>
                  <a:tcPr marL="152400" marR="152400" marT="152400" marB="152400" anchor="ctr"/>
                </a:tc>
                <a:extLst>
                  <a:ext uri="{0D108BD9-81ED-4DB2-BD59-A6C34878D82A}">
                    <a16:rowId xmlns:a16="http://schemas.microsoft.com/office/drawing/2014/main" val="87327079"/>
                  </a:ext>
                </a:extLst>
              </a:tr>
              <a:tr h="1344207">
                <a:tc>
                  <a:txBody>
                    <a:bodyPr/>
                    <a:lstStyle/>
                    <a:p>
                      <a:r>
                        <a:rPr lang="en-IN" b="0">
                          <a:effectLst/>
                          <a:latin typeface="Google Sans"/>
                        </a:rPr>
                        <a:t>9</a:t>
                      </a:r>
                    </a:p>
                  </a:txBody>
                  <a:tcPr marL="152400" marR="152400" marT="152400" marB="152400" anchor="ctr"/>
                </a:tc>
                <a:tc>
                  <a:txBody>
                    <a:bodyPr/>
                    <a:lstStyle/>
                    <a:p>
                      <a:r>
                        <a:rPr lang="en-GB" b="0">
                          <a:effectLst/>
                          <a:latin typeface="Google Sans"/>
                        </a:rPr>
                        <a:t>A literature review: Corporate social responsibility practices of Indian companies</a:t>
                      </a:r>
                    </a:p>
                  </a:txBody>
                  <a:tcPr marL="152400" marR="152400" marT="152400" marB="152400" anchor="ctr"/>
                </a:tc>
                <a:tc>
                  <a:txBody>
                    <a:bodyPr/>
                    <a:lstStyle/>
                    <a:p>
                      <a:r>
                        <a:rPr lang="en-GB" b="0" dirty="0">
                          <a:effectLst/>
                          <a:latin typeface="Google Sans"/>
                        </a:rPr>
                        <a:t>Reviews CSR practices in India, highlighting the shift towards a more impactful approach aligned with business strategy.</a:t>
                      </a:r>
                    </a:p>
                  </a:txBody>
                  <a:tcPr marL="152400" marR="152400" marT="152400" marB="152400" anchor="ctr"/>
                </a:tc>
                <a:extLst>
                  <a:ext uri="{0D108BD9-81ED-4DB2-BD59-A6C34878D82A}">
                    <a16:rowId xmlns:a16="http://schemas.microsoft.com/office/drawing/2014/main" val="558519787"/>
                  </a:ext>
                </a:extLst>
              </a:tr>
            </a:tbl>
          </a:graphicData>
        </a:graphic>
      </p:graphicFrame>
    </p:spTree>
    <p:extLst>
      <p:ext uri="{BB962C8B-B14F-4D97-AF65-F5344CB8AC3E}">
        <p14:creationId xmlns:p14="http://schemas.microsoft.com/office/powerpoint/2010/main" val="2972974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Literature Review</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0920884"/>
              </p:ext>
            </p:extLst>
          </p:nvPr>
        </p:nvGraphicFramePr>
        <p:xfrm>
          <a:off x="838200" y="1174045"/>
          <a:ext cx="10515600" cy="2147146"/>
        </p:xfrm>
        <a:graphic>
          <a:graphicData uri="http://schemas.openxmlformats.org/drawingml/2006/table">
            <a:tbl>
              <a:tblPr firstRow="1" bandRow="1">
                <a:tableStyleId>{5C22544A-7EE6-4342-B048-85BDC9FD1C3A}</a:tableStyleId>
              </a:tblPr>
              <a:tblGrid>
                <a:gridCol w="1125858">
                  <a:extLst>
                    <a:ext uri="{9D8B030D-6E8A-4147-A177-3AD203B41FA5}">
                      <a16:colId xmlns:a16="http://schemas.microsoft.com/office/drawing/2014/main" val="3126035325"/>
                    </a:ext>
                  </a:extLst>
                </a:gridCol>
                <a:gridCol w="4521661">
                  <a:extLst>
                    <a:ext uri="{9D8B030D-6E8A-4147-A177-3AD203B41FA5}">
                      <a16:colId xmlns:a16="http://schemas.microsoft.com/office/drawing/2014/main" val="3418538241"/>
                    </a:ext>
                  </a:extLst>
                </a:gridCol>
                <a:gridCol w="4868081">
                  <a:extLst>
                    <a:ext uri="{9D8B030D-6E8A-4147-A177-3AD203B41FA5}">
                      <a16:colId xmlns:a16="http://schemas.microsoft.com/office/drawing/2014/main" val="1778479539"/>
                    </a:ext>
                  </a:extLst>
                </a:gridCol>
              </a:tblGrid>
              <a:tr h="745066">
                <a:tc>
                  <a:txBody>
                    <a:bodyPr/>
                    <a:lstStyle/>
                    <a:p>
                      <a:pPr marL="0" algn="l" rtl="0" eaLnBrk="1" fontAlgn="ctr" latinLnBrk="0" hangingPunct="1">
                        <a:spcBef>
                          <a:spcPts val="0"/>
                        </a:spcBef>
                        <a:spcAft>
                          <a:spcPts val="0"/>
                        </a:spcAft>
                      </a:pPr>
                      <a:r>
                        <a:rPr lang="en-IN" sz="1800" b="0" i="0" u="none" strike="noStrike" kern="1200" dirty="0">
                          <a:solidFill>
                            <a:srgbClr val="FFFFFF"/>
                          </a:solidFill>
                          <a:effectLst/>
                          <a:latin typeface="Google Sans"/>
                        </a:rPr>
                        <a:t>Sl. No</a:t>
                      </a:r>
                      <a:endParaRPr lang="en-IN" sz="1800" b="0" i="0" u="none" strike="noStrike" dirty="0">
                        <a:effectLst/>
                        <a:latin typeface="Arial" panose="020B0604020202020204" pitchFamily="34" charset="0"/>
                      </a:endParaRPr>
                    </a:p>
                  </a:txBody>
                  <a:tcPr anchor="ctr"/>
                </a:tc>
                <a:tc>
                  <a:txBody>
                    <a:bodyPr/>
                    <a:lstStyle/>
                    <a:p>
                      <a:pPr marL="0" algn="l" rtl="0" eaLnBrk="1" fontAlgn="ctr" latinLnBrk="0" hangingPunct="1">
                        <a:spcBef>
                          <a:spcPts val="0"/>
                        </a:spcBef>
                        <a:spcAft>
                          <a:spcPts val="0"/>
                        </a:spcAft>
                      </a:pPr>
                      <a:r>
                        <a:rPr lang="en-IN" sz="1800" b="0" i="0" u="none" strike="noStrike" kern="1200">
                          <a:solidFill>
                            <a:srgbClr val="FFFFFF"/>
                          </a:solidFill>
                          <a:effectLst/>
                          <a:latin typeface="Google Sans"/>
                        </a:rPr>
                        <a:t>Article</a:t>
                      </a:r>
                      <a:endParaRPr lang="en-IN" sz="1800" b="0" i="0" u="none" strike="noStrike">
                        <a:effectLst/>
                        <a:latin typeface="Arial" panose="020B0604020202020204" pitchFamily="34" charset="0"/>
                      </a:endParaRPr>
                    </a:p>
                  </a:txBody>
                  <a:tcPr anchor="ctr"/>
                </a:tc>
                <a:tc>
                  <a:txBody>
                    <a:bodyPr/>
                    <a:lstStyle/>
                    <a:p>
                      <a:pPr marL="0" algn="l" rtl="0" eaLnBrk="1" fontAlgn="ctr" latinLnBrk="0" hangingPunct="1">
                        <a:spcBef>
                          <a:spcPts val="0"/>
                        </a:spcBef>
                        <a:spcAft>
                          <a:spcPts val="0"/>
                        </a:spcAft>
                      </a:pPr>
                      <a:r>
                        <a:rPr lang="en-IN" sz="1800" b="0" i="0" u="none" strike="noStrike" kern="1200">
                          <a:solidFill>
                            <a:srgbClr val="FFFFFF"/>
                          </a:solidFill>
                          <a:effectLst/>
                          <a:latin typeface="Google Sans"/>
                        </a:rPr>
                        <a:t>Review</a:t>
                      </a:r>
                      <a:endParaRPr lang="en-IN" sz="1800" b="0" i="0" u="none" strike="noStrike">
                        <a:effectLst/>
                        <a:latin typeface="Arial" panose="020B0604020202020204" pitchFamily="34" charset="0"/>
                      </a:endParaRPr>
                    </a:p>
                  </a:txBody>
                  <a:tcPr anchor="ctr"/>
                </a:tc>
                <a:extLst>
                  <a:ext uri="{0D108BD9-81ED-4DB2-BD59-A6C34878D82A}">
                    <a16:rowId xmlns:a16="http://schemas.microsoft.com/office/drawing/2014/main" val="3443595199"/>
                  </a:ext>
                </a:extLst>
              </a:tr>
              <a:tr h="370840">
                <a:tc>
                  <a:txBody>
                    <a:bodyPr/>
                    <a:lstStyle/>
                    <a:p>
                      <a:r>
                        <a:rPr lang="en-IN" b="0" dirty="0">
                          <a:effectLst/>
                          <a:latin typeface="Google Sans"/>
                        </a:rPr>
                        <a:t>10</a:t>
                      </a:r>
                    </a:p>
                  </a:txBody>
                  <a:tcPr marL="152400" marR="152400" marT="152400" marB="152400" anchor="ctr"/>
                </a:tc>
                <a:tc>
                  <a:txBody>
                    <a:bodyPr/>
                    <a:lstStyle/>
                    <a:p>
                      <a:r>
                        <a:rPr lang="en-GB" b="0">
                          <a:effectLst/>
                          <a:latin typeface="Google Sans"/>
                        </a:rPr>
                        <a:t>Role of Sustainable Development Goals and Corporate Social Responsibility in India’s Growth: Opportunities and Challenges</a:t>
                      </a:r>
                    </a:p>
                  </a:txBody>
                  <a:tcPr marL="152400" marR="152400" marT="152400" marB="152400" anchor="ctr"/>
                </a:tc>
                <a:tc>
                  <a:txBody>
                    <a:bodyPr/>
                    <a:lstStyle/>
                    <a:p>
                      <a:r>
                        <a:rPr lang="en-GB" b="0" dirty="0">
                          <a:effectLst/>
                          <a:latin typeface="Google Sans"/>
                        </a:rPr>
                        <a:t>Emphasizes the alignment between CSR and SDGs, discussing opportunities and challenges for India's growth.</a:t>
                      </a:r>
                    </a:p>
                  </a:txBody>
                  <a:tcPr marL="152400" marR="152400" marT="152400" marB="152400" anchor="ctr"/>
                </a:tc>
                <a:extLst>
                  <a:ext uri="{0D108BD9-81ED-4DB2-BD59-A6C34878D82A}">
                    <a16:rowId xmlns:a16="http://schemas.microsoft.com/office/drawing/2014/main" val="1679424204"/>
                  </a:ext>
                </a:extLst>
              </a:tr>
            </a:tbl>
          </a:graphicData>
        </a:graphic>
      </p:graphicFrame>
    </p:spTree>
    <p:extLst>
      <p:ext uri="{BB962C8B-B14F-4D97-AF65-F5344CB8AC3E}">
        <p14:creationId xmlns:p14="http://schemas.microsoft.com/office/powerpoint/2010/main" val="2849039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Research Gaps Identified</a:t>
            </a:r>
          </a:p>
        </p:txBody>
      </p:sp>
      <p:sp>
        <p:nvSpPr>
          <p:cNvPr id="3" name="Content Placeholder 2"/>
          <p:cNvSpPr>
            <a:spLocks noGrp="1"/>
          </p:cNvSpPr>
          <p:nvPr>
            <p:ph idx="1"/>
          </p:nvPr>
        </p:nvSpPr>
        <p:spPr>
          <a:xfrm>
            <a:off x="838200" y="1325563"/>
            <a:ext cx="10515600" cy="4763738"/>
          </a:xfrm>
        </p:spPr>
        <p:txBody>
          <a:bodyPr>
            <a:normAutofit/>
          </a:bodyPr>
          <a:lstStyle/>
          <a:p>
            <a:pPr marL="0" indent="0">
              <a:buNone/>
            </a:pPr>
            <a:r>
              <a:rPr lang="en-GB" sz="1800" b="1" dirty="0"/>
              <a:t>Long-Term Engagement &amp; Measurable Outcomes:</a:t>
            </a:r>
          </a:p>
          <a:p>
            <a:r>
              <a:rPr lang="en-GB" sz="1800" dirty="0"/>
              <a:t>Assess if CSR Connect sustains CSR activities over time.</a:t>
            </a:r>
          </a:p>
          <a:p>
            <a:r>
              <a:rPr lang="en-GB" sz="1800" dirty="0"/>
              <a:t>Evaluate its impact on specific social and environmental goals.</a:t>
            </a:r>
          </a:p>
          <a:p>
            <a:pPr marL="0" indent="0">
              <a:buNone/>
            </a:pPr>
            <a:r>
              <a:rPr lang="en-GB" sz="1800" b="1" dirty="0"/>
              <a:t>Influencing Factors &amp; Significance:</a:t>
            </a:r>
          </a:p>
          <a:p>
            <a:r>
              <a:rPr lang="en-GB" sz="1800" dirty="0"/>
              <a:t>Examine elements like technology, user experience, and organizational culture that affect CSR </a:t>
            </a:r>
            <a:r>
              <a:rPr lang="en-GB" sz="1800" dirty="0" err="1"/>
              <a:t>Connect's</a:t>
            </a:r>
            <a:r>
              <a:rPr lang="en-GB" sz="1800" dirty="0"/>
              <a:t> long-term success.</a:t>
            </a:r>
          </a:p>
          <a:p>
            <a:r>
              <a:rPr lang="en-GB" sz="1800" dirty="0"/>
              <a:t>Insights are critical for platform development, resource management, and policy decisions.</a:t>
            </a:r>
          </a:p>
          <a:p>
            <a:r>
              <a:rPr lang="en-GB" sz="1800" dirty="0"/>
              <a:t>Enhance theoretical understanding of sustained social change via CSR platforms.</a:t>
            </a:r>
          </a:p>
          <a:p>
            <a:pPr marL="0" indent="0">
              <a:buNone/>
            </a:pPr>
            <a:r>
              <a:rPr lang="en-IN" sz="1800" b="1" dirty="0"/>
              <a:t>Research Approach &amp; Impact:</a:t>
            </a:r>
          </a:p>
          <a:p>
            <a:r>
              <a:rPr lang="en-IN" sz="1800" dirty="0"/>
              <a:t>Conduct a longitudinal, mixed-methods study tracking </a:t>
            </a:r>
            <a:r>
              <a:rPr lang="en-IN" sz="1800" dirty="0" err="1"/>
              <a:t>behavior</a:t>
            </a:r>
            <a:r>
              <a:rPr lang="en-IN" sz="1800" dirty="0"/>
              <a:t> changes and outcomes.</a:t>
            </a:r>
          </a:p>
          <a:p>
            <a:r>
              <a:rPr lang="en-IN" sz="1800" dirty="0"/>
              <a:t>Combine quantitative data with qualitative analysis from various stakeholders.</a:t>
            </a:r>
          </a:p>
          <a:p>
            <a:r>
              <a:rPr lang="en-IN" sz="1800" dirty="0"/>
              <a:t>Focus on understanding user motivations and platform usage patterns.</a:t>
            </a:r>
          </a:p>
        </p:txBody>
      </p:sp>
    </p:spTree>
    <p:extLst>
      <p:ext uri="{BB962C8B-B14F-4D97-AF65-F5344CB8AC3E}">
        <p14:creationId xmlns:p14="http://schemas.microsoft.com/office/powerpoint/2010/main" val="2547126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Research Gaps Identified</a:t>
            </a:r>
            <a:endParaRPr lang="en-IN" dirty="0"/>
          </a:p>
        </p:txBody>
      </p:sp>
      <p:sp>
        <p:nvSpPr>
          <p:cNvPr id="3" name="Content Placeholder 2"/>
          <p:cNvSpPr>
            <a:spLocks noGrp="1"/>
          </p:cNvSpPr>
          <p:nvPr>
            <p:ph idx="1"/>
          </p:nvPr>
        </p:nvSpPr>
        <p:spPr>
          <a:xfrm>
            <a:off x="838200" y="1325563"/>
            <a:ext cx="10515600" cy="4351338"/>
          </a:xfrm>
        </p:spPr>
        <p:txBody>
          <a:bodyPr>
            <a:normAutofit/>
          </a:bodyPr>
          <a:lstStyle/>
          <a:p>
            <a:pPr marL="0" indent="0">
              <a:buNone/>
            </a:pPr>
            <a:r>
              <a:rPr lang="en-GB" sz="1800" dirty="0"/>
              <a:t>Potential Study Impacts:</a:t>
            </a:r>
          </a:p>
          <a:p>
            <a:r>
              <a:rPr lang="en-GB" sz="1800" b="1" dirty="0"/>
              <a:t>Strategic CSR Platform Development:</a:t>
            </a:r>
            <a:endParaRPr lang="en-GB" sz="1800" dirty="0"/>
          </a:p>
          <a:p>
            <a:pPr lvl="1"/>
            <a:r>
              <a:rPr lang="en-GB" sz="1800" dirty="0"/>
              <a:t>Develop evidence-based strategies for more effective CSR initiatives.</a:t>
            </a:r>
          </a:p>
          <a:p>
            <a:r>
              <a:rPr lang="en-GB" sz="1800" b="1" dirty="0"/>
              <a:t>Enhanced Social and Environmental Impact:</a:t>
            </a:r>
            <a:endParaRPr lang="en-GB" sz="1800" dirty="0"/>
          </a:p>
          <a:p>
            <a:pPr lvl="1"/>
            <a:r>
              <a:rPr lang="en-GB" sz="1800" dirty="0"/>
              <a:t>Aim for greater and lasting change in CSR efforts.</a:t>
            </a:r>
          </a:p>
          <a:p>
            <a:r>
              <a:rPr lang="en-GB" sz="1800" b="1" dirty="0"/>
              <a:t>Theoretical Contributions:</a:t>
            </a:r>
            <a:endParaRPr lang="en-GB" sz="1800" dirty="0"/>
          </a:p>
          <a:p>
            <a:pPr lvl="1"/>
            <a:r>
              <a:rPr lang="en-GB" sz="1800" dirty="0"/>
              <a:t>Advance knowledge on the interplay between CSR, technology, and societal impact.</a:t>
            </a:r>
          </a:p>
          <a:p>
            <a:pPr marL="0" indent="0">
              <a:buNone/>
            </a:pPr>
            <a:endParaRPr lang="en-IN" sz="1800" dirty="0"/>
          </a:p>
        </p:txBody>
      </p:sp>
    </p:spTree>
    <p:extLst>
      <p:ext uri="{BB962C8B-B14F-4D97-AF65-F5344CB8AC3E}">
        <p14:creationId xmlns:p14="http://schemas.microsoft.com/office/powerpoint/2010/main" val="3690832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Proposed Methodology</a:t>
            </a:r>
          </a:p>
        </p:txBody>
      </p:sp>
      <p:sp>
        <p:nvSpPr>
          <p:cNvPr id="3" name="Content Placeholder 2"/>
          <p:cNvSpPr>
            <a:spLocks noGrp="1"/>
          </p:cNvSpPr>
          <p:nvPr>
            <p:ph idx="1"/>
          </p:nvPr>
        </p:nvSpPr>
        <p:spPr>
          <a:xfrm>
            <a:off x="838200" y="1325562"/>
            <a:ext cx="10515600" cy="5165673"/>
          </a:xfrm>
        </p:spPr>
        <p:txBody>
          <a:bodyPr>
            <a:normAutofit fontScale="40000" lnSpcReduction="20000"/>
          </a:bodyPr>
          <a:lstStyle/>
          <a:p>
            <a:pPr marL="0" indent="0" algn="ctr">
              <a:buNone/>
            </a:pPr>
            <a:r>
              <a:rPr lang="en-GB" sz="5000" dirty="0"/>
              <a:t>CSR Connect, an organized Common CSR portal, empowers corporates and individuals to collectively contribute to social responsibility initiatives.</a:t>
            </a:r>
          </a:p>
          <a:p>
            <a:pPr marL="0" indent="0">
              <a:buNone/>
            </a:pPr>
            <a:endParaRPr lang="en-GB" sz="5000" dirty="0"/>
          </a:p>
          <a:p>
            <a:pPr marL="0" indent="0">
              <a:buNone/>
            </a:pPr>
            <a:r>
              <a:rPr lang="en-GB" sz="5000" dirty="0"/>
              <a:t>Unique Features:</a:t>
            </a:r>
          </a:p>
          <a:p>
            <a:r>
              <a:rPr lang="en-GB" sz="5000" dirty="0"/>
              <a:t>Centralized Platform: Provides a unified space for organizations to showcase and collaborate on CSR projects.</a:t>
            </a:r>
          </a:p>
          <a:p>
            <a:r>
              <a:rPr lang="en-GB" sz="5000" dirty="0"/>
              <a:t>Enhanced Visibility: Broadcasts CSR initiatives to a wider audience, increasing participation and support.</a:t>
            </a:r>
          </a:p>
          <a:p>
            <a:r>
              <a:rPr lang="en-GB" sz="5000" dirty="0"/>
              <a:t>Resource Optimization: Enables organizations to pool resources and expertise, maximizing impact.</a:t>
            </a:r>
          </a:p>
          <a:p>
            <a:r>
              <a:rPr lang="en-GB" sz="5000" dirty="0"/>
              <a:t>Streamlined Collaboration: Facilitates seamless communication and coordination among organizations.</a:t>
            </a:r>
          </a:p>
          <a:p>
            <a:r>
              <a:rPr lang="en-GB" sz="5000" dirty="0"/>
              <a:t>Impactful Social Change: Empowers a collective effort to address social and environmental challenges.</a:t>
            </a:r>
          </a:p>
          <a:p>
            <a:endParaRPr lang="en-GB" sz="3500" dirty="0"/>
          </a:p>
          <a:p>
            <a:pPr marL="0" indent="0">
              <a:buNone/>
            </a:pPr>
            <a:r>
              <a:rPr lang="en-GB" sz="5000" u="sng" dirty="0"/>
              <a:t>CSR Connect: Bridging the Gap for Collective Social Impact.</a:t>
            </a:r>
          </a:p>
          <a:p>
            <a:endParaRPr lang="en-GB" dirty="0"/>
          </a:p>
        </p:txBody>
      </p:sp>
    </p:spTree>
    <p:extLst>
      <p:ext uri="{BB962C8B-B14F-4D97-AF65-F5344CB8AC3E}">
        <p14:creationId xmlns:p14="http://schemas.microsoft.com/office/powerpoint/2010/main" val="2659618667"/>
      </p:ext>
    </p:extLst>
  </p:cSld>
  <p:clrMapOvr>
    <a:masterClrMapping/>
  </p:clrMapOvr>
</p:sld>
</file>

<file path=ppt/theme/theme1.xml><?xml version="1.0" encoding="utf-8"?>
<a:theme xmlns:a="http://schemas.openxmlformats.org/drawingml/2006/main" name="Presidency University 45 Y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idency University 45 Yrs" id="{45757096-6C06-418C-99FF-BD62512BED20}" vid="{37B9C8E7-5B4D-42F8-B712-657357EE44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Presidency University 45 Yrs</Template>
  <TotalTime>662</TotalTime>
  <Words>3004</Words>
  <Application>Microsoft Office PowerPoint</Application>
  <PresentationFormat>Widescreen</PresentationFormat>
  <Paragraphs>289</Paragraphs>
  <Slides>35</Slides>
  <Notes>2</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Presidency University 45 Yrs</vt:lpstr>
      <vt:lpstr>CSR Connect: A Hub for Corporate Social Responsibility</vt:lpstr>
      <vt:lpstr>Introduction</vt:lpstr>
      <vt:lpstr>Literature Review</vt:lpstr>
      <vt:lpstr>Literature Review</vt:lpstr>
      <vt:lpstr>Literature Review</vt:lpstr>
      <vt:lpstr>Literature Review</vt:lpstr>
      <vt:lpstr>Research Gaps Identified</vt:lpstr>
      <vt:lpstr>Research Gaps Identified</vt:lpstr>
      <vt:lpstr>Proposed Methodology</vt:lpstr>
      <vt:lpstr>CSR Portal (Home page)</vt:lpstr>
      <vt:lpstr>CSR Portal (Service)</vt:lpstr>
      <vt:lpstr>CSR Portal (About us)</vt:lpstr>
      <vt:lpstr>Modules</vt:lpstr>
      <vt:lpstr>Modules</vt:lpstr>
      <vt:lpstr>Modules</vt:lpstr>
      <vt:lpstr>Modules</vt:lpstr>
      <vt:lpstr>Modules</vt:lpstr>
      <vt:lpstr>Modules</vt:lpstr>
      <vt:lpstr>Objectives</vt:lpstr>
      <vt:lpstr>System Design &amp; Implementation</vt:lpstr>
      <vt:lpstr>System Design &amp; Implementation</vt:lpstr>
      <vt:lpstr>System Design &amp; Implementation</vt:lpstr>
      <vt:lpstr>System Design &amp; Implementation</vt:lpstr>
      <vt:lpstr>System Design &amp; Implementation</vt:lpstr>
      <vt:lpstr>System Design &amp; Implementation</vt:lpstr>
      <vt:lpstr>System Design &amp; Implementation</vt:lpstr>
      <vt:lpstr>Timeline of Project</vt:lpstr>
      <vt:lpstr>Outcomes / Results Obtained</vt:lpstr>
      <vt:lpstr>Outcomes / Results Obtained</vt:lpstr>
      <vt:lpstr>Outcomes / Results Obtained</vt:lpstr>
      <vt:lpstr>Conclusion</vt:lpstr>
      <vt:lpstr>References</vt:lpstr>
      <vt:lpstr>References</vt:lpstr>
      <vt:lpstr>Publication Details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Pavan E R</cp:lastModifiedBy>
  <cp:revision>53</cp:revision>
  <dcterms:created xsi:type="dcterms:W3CDTF">2023-03-16T03:26:27Z</dcterms:created>
  <dcterms:modified xsi:type="dcterms:W3CDTF">2024-01-17T09:32:25Z</dcterms:modified>
</cp:coreProperties>
</file>